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7" r:id="rId2"/>
    <p:sldId id="258" r:id="rId3"/>
    <p:sldId id="259" r:id="rId4"/>
    <p:sldId id="316" r:id="rId5"/>
    <p:sldId id="317" r:id="rId6"/>
    <p:sldId id="318" r:id="rId7"/>
    <p:sldId id="319" r:id="rId8"/>
    <p:sldId id="320" r:id="rId9"/>
    <p:sldId id="321" r:id="rId10"/>
    <p:sldId id="324" r:id="rId11"/>
    <p:sldId id="322" r:id="rId12"/>
    <p:sldId id="323" r:id="rId13"/>
    <p:sldId id="325" r:id="rId14"/>
    <p:sldId id="326" r:id="rId15"/>
    <p:sldId id="327" r:id="rId16"/>
    <p:sldId id="328" r:id="rId17"/>
    <p:sldId id="329" r:id="rId18"/>
    <p:sldId id="330" r:id="rId19"/>
    <p:sldId id="331" r:id="rId20"/>
    <p:sldId id="332"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88" d="100"/>
          <a:sy n="88" d="100"/>
        </p:scale>
        <p:origin x="-108" y="-558"/>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Number of deaths in city Y </a:t>
            </a:r>
          </a:p>
        </c:rich>
      </c:tx>
      <c:layout/>
    </c:title>
    <c:plotArea>
      <c:layout/>
      <c:barChart>
        <c:barDir val="col"/>
        <c:grouping val="clustered"/>
        <c:ser>
          <c:idx val="0"/>
          <c:order val="0"/>
          <c:spPr>
            <a:ln>
              <a:solidFill>
                <a:schemeClr val="bg1"/>
              </a:solidFill>
            </a:ln>
          </c:spPr>
          <c:cat>
            <c:strRef>
              <c:f>Sheet1!$A$2:$A$11</c:f>
              <c:strCache>
                <c:ptCount val="10"/>
                <c:pt idx="0">
                  <c:v>_1-10</c:v>
                </c:pt>
                <c:pt idx="1">
                  <c:v>_11-20</c:v>
                </c:pt>
                <c:pt idx="2">
                  <c:v>21-30</c:v>
                </c:pt>
                <c:pt idx="3">
                  <c:v>31-40</c:v>
                </c:pt>
                <c:pt idx="4">
                  <c:v>41-50</c:v>
                </c:pt>
                <c:pt idx="5">
                  <c:v>51-60</c:v>
                </c:pt>
                <c:pt idx="6">
                  <c:v>61-70</c:v>
                </c:pt>
                <c:pt idx="7">
                  <c:v>71-80</c:v>
                </c:pt>
                <c:pt idx="8">
                  <c:v>81-90</c:v>
                </c:pt>
                <c:pt idx="9">
                  <c:v>91-100</c:v>
                </c:pt>
              </c:strCache>
            </c:strRef>
          </c:cat>
          <c:val>
            <c:numRef>
              <c:f>Sheet1!$B$2:$B$11</c:f>
              <c:numCache>
                <c:formatCode>General</c:formatCode>
                <c:ptCount val="10"/>
                <c:pt idx="0">
                  <c:v>5</c:v>
                </c:pt>
                <c:pt idx="1">
                  <c:v>8</c:v>
                </c:pt>
                <c:pt idx="2">
                  <c:v>9</c:v>
                </c:pt>
                <c:pt idx="3">
                  <c:v>11</c:v>
                </c:pt>
                <c:pt idx="4">
                  <c:v>21</c:v>
                </c:pt>
                <c:pt idx="5">
                  <c:v>31</c:v>
                </c:pt>
                <c:pt idx="6">
                  <c:v>41</c:v>
                </c:pt>
                <c:pt idx="7">
                  <c:v>38</c:v>
                </c:pt>
                <c:pt idx="8">
                  <c:v>18</c:v>
                </c:pt>
                <c:pt idx="9">
                  <c:v>5</c:v>
                </c:pt>
              </c:numCache>
            </c:numRef>
          </c:val>
        </c:ser>
        <c:gapWidth val="0"/>
        <c:axId val="128188800"/>
        <c:axId val="128190720"/>
      </c:barChart>
      <c:catAx>
        <c:axId val="128188800"/>
        <c:scaling>
          <c:orientation val="minMax"/>
        </c:scaling>
        <c:axPos val="b"/>
        <c:title>
          <c:tx>
            <c:rich>
              <a:bodyPr/>
              <a:lstStyle/>
              <a:p>
                <a:pPr>
                  <a:defRPr/>
                </a:pPr>
                <a:r>
                  <a:rPr lang="en-US"/>
                  <a:t>Age group</a:t>
                </a:r>
              </a:p>
            </c:rich>
          </c:tx>
          <c:layout/>
        </c:title>
        <c:majorTickMark val="none"/>
        <c:tickLblPos val="nextTo"/>
        <c:txPr>
          <a:bodyPr/>
          <a:lstStyle/>
          <a:p>
            <a:pPr>
              <a:defRPr b="1"/>
            </a:pPr>
            <a:endParaRPr lang="en-US"/>
          </a:p>
        </c:txPr>
        <c:crossAx val="128190720"/>
        <c:crosses val="autoZero"/>
        <c:auto val="1"/>
        <c:lblAlgn val="ctr"/>
        <c:lblOffset val="100"/>
      </c:catAx>
      <c:valAx>
        <c:axId val="128190720"/>
        <c:scaling>
          <c:orientation val="minMax"/>
        </c:scaling>
        <c:axPos val="l"/>
        <c:title>
          <c:tx>
            <c:rich>
              <a:bodyPr/>
              <a:lstStyle/>
              <a:p>
                <a:pPr>
                  <a:defRPr/>
                </a:pPr>
                <a:r>
                  <a:rPr lang="en-US"/>
                  <a:t>Number of deaths</a:t>
                </a:r>
              </a:p>
            </c:rich>
          </c:tx>
          <c:layout/>
        </c:title>
        <c:numFmt formatCode="General" sourceLinked="1"/>
        <c:tickLblPos val="nextTo"/>
        <c:txPr>
          <a:bodyPr/>
          <a:lstStyle/>
          <a:p>
            <a:pPr>
              <a:defRPr b="1"/>
            </a:pPr>
            <a:endParaRPr lang="en-US"/>
          </a:p>
        </c:txPr>
        <c:crossAx val="128188800"/>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Number of deaths in city Y </a:t>
            </a:r>
          </a:p>
        </c:rich>
      </c:tx>
      <c:layout/>
    </c:title>
    <c:plotArea>
      <c:layout/>
      <c:barChart>
        <c:barDir val="col"/>
        <c:grouping val="clustered"/>
        <c:ser>
          <c:idx val="0"/>
          <c:order val="0"/>
          <c:spPr>
            <a:ln>
              <a:solidFill>
                <a:schemeClr val="bg1"/>
              </a:solidFill>
            </a:ln>
          </c:spPr>
          <c:cat>
            <c:strRef>
              <c:f>Sheet1!$A$2:$A$11</c:f>
              <c:strCache>
                <c:ptCount val="10"/>
                <c:pt idx="0">
                  <c:v>_1-10</c:v>
                </c:pt>
                <c:pt idx="1">
                  <c:v>_11-20</c:v>
                </c:pt>
                <c:pt idx="2">
                  <c:v>21-30</c:v>
                </c:pt>
                <c:pt idx="3">
                  <c:v>31-40</c:v>
                </c:pt>
                <c:pt idx="4">
                  <c:v>41-50</c:v>
                </c:pt>
                <c:pt idx="5">
                  <c:v>51-60</c:v>
                </c:pt>
                <c:pt idx="6">
                  <c:v>61-70</c:v>
                </c:pt>
                <c:pt idx="7">
                  <c:v>71-80</c:v>
                </c:pt>
                <c:pt idx="8">
                  <c:v>81-90</c:v>
                </c:pt>
                <c:pt idx="9">
                  <c:v>91-100</c:v>
                </c:pt>
              </c:strCache>
            </c:strRef>
          </c:cat>
          <c:val>
            <c:numRef>
              <c:f>Sheet1!$B$2:$B$11</c:f>
              <c:numCache>
                <c:formatCode>General</c:formatCode>
                <c:ptCount val="10"/>
                <c:pt idx="0">
                  <c:v>5</c:v>
                </c:pt>
                <c:pt idx="1">
                  <c:v>8</c:v>
                </c:pt>
                <c:pt idx="2">
                  <c:v>9</c:v>
                </c:pt>
                <c:pt idx="3">
                  <c:v>11</c:v>
                </c:pt>
                <c:pt idx="4">
                  <c:v>21</c:v>
                </c:pt>
                <c:pt idx="5">
                  <c:v>31</c:v>
                </c:pt>
                <c:pt idx="6">
                  <c:v>41</c:v>
                </c:pt>
                <c:pt idx="7">
                  <c:v>38</c:v>
                </c:pt>
                <c:pt idx="8">
                  <c:v>18</c:v>
                </c:pt>
                <c:pt idx="9">
                  <c:v>5</c:v>
                </c:pt>
              </c:numCache>
            </c:numRef>
          </c:val>
        </c:ser>
        <c:gapWidth val="0"/>
        <c:axId val="128232448"/>
        <c:axId val="128242816"/>
      </c:barChart>
      <c:catAx>
        <c:axId val="128232448"/>
        <c:scaling>
          <c:orientation val="minMax"/>
        </c:scaling>
        <c:axPos val="b"/>
        <c:title>
          <c:tx>
            <c:rich>
              <a:bodyPr/>
              <a:lstStyle/>
              <a:p>
                <a:pPr>
                  <a:defRPr/>
                </a:pPr>
                <a:r>
                  <a:rPr lang="en-US"/>
                  <a:t>Age group</a:t>
                </a:r>
              </a:p>
            </c:rich>
          </c:tx>
          <c:layout/>
        </c:title>
        <c:majorTickMark val="none"/>
        <c:tickLblPos val="nextTo"/>
        <c:txPr>
          <a:bodyPr/>
          <a:lstStyle/>
          <a:p>
            <a:pPr>
              <a:defRPr b="1"/>
            </a:pPr>
            <a:endParaRPr lang="en-US"/>
          </a:p>
        </c:txPr>
        <c:crossAx val="128242816"/>
        <c:crosses val="autoZero"/>
        <c:auto val="1"/>
        <c:lblAlgn val="ctr"/>
        <c:lblOffset val="100"/>
      </c:catAx>
      <c:valAx>
        <c:axId val="128242816"/>
        <c:scaling>
          <c:orientation val="minMax"/>
        </c:scaling>
        <c:axPos val="l"/>
        <c:title>
          <c:tx>
            <c:rich>
              <a:bodyPr/>
              <a:lstStyle/>
              <a:p>
                <a:pPr>
                  <a:defRPr/>
                </a:pPr>
                <a:r>
                  <a:rPr lang="en-US"/>
                  <a:t>Number of deaths</a:t>
                </a:r>
              </a:p>
            </c:rich>
          </c:tx>
          <c:layout/>
        </c:title>
        <c:numFmt formatCode="General" sourceLinked="1"/>
        <c:tickLblPos val="nextTo"/>
        <c:txPr>
          <a:bodyPr/>
          <a:lstStyle/>
          <a:p>
            <a:pPr>
              <a:defRPr b="1"/>
            </a:pPr>
            <a:endParaRPr lang="en-US"/>
          </a:p>
        </c:txPr>
        <c:crossAx val="128232448"/>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Number of deaths in city Y </a:t>
            </a:r>
          </a:p>
        </c:rich>
      </c:tx>
      <c:layout/>
    </c:title>
    <c:plotArea>
      <c:layout/>
      <c:barChart>
        <c:barDir val="col"/>
        <c:grouping val="clustered"/>
        <c:ser>
          <c:idx val="0"/>
          <c:order val="0"/>
          <c:spPr>
            <a:ln>
              <a:solidFill>
                <a:schemeClr val="bg1"/>
              </a:solidFill>
            </a:ln>
          </c:spPr>
          <c:cat>
            <c:strRef>
              <c:f>Sheet1!$A$2:$A$11</c:f>
              <c:strCache>
                <c:ptCount val="10"/>
                <c:pt idx="0">
                  <c:v>_1-10</c:v>
                </c:pt>
                <c:pt idx="1">
                  <c:v>_11-20</c:v>
                </c:pt>
                <c:pt idx="2">
                  <c:v>21-30</c:v>
                </c:pt>
                <c:pt idx="3">
                  <c:v>31-40</c:v>
                </c:pt>
                <c:pt idx="4">
                  <c:v>41-50</c:v>
                </c:pt>
                <c:pt idx="5">
                  <c:v>51-60</c:v>
                </c:pt>
                <c:pt idx="6">
                  <c:v>61-70</c:v>
                </c:pt>
                <c:pt idx="7">
                  <c:v>71-80</c:v>
                </c:pt>
                <c:pt idx="8">
                  <c:v>81-90</c:v>
                </c:pt>
                <c:pt idx="9">
                  <c:v>91-100</c:v>
                </c:pt>
              </c:strCache>
            </c:strRef>
          </c:cat>
          <c:val>
            <c:numRef>
              <c:f>Sheet1!$B$2:$B$11</c:f>
              <c:numCache>
                <c:formatCode>General</c:formatCode>
                <c:ptCount val="10"/>
                <c:pt idx="0">
                  <c:v>5</c:v>
                </c:pt>
                <c:pt idx="1">
                  <c:v>8</c:v>
                </c:pt>
                <c:pt idx="2">
                  <c:v>9</c:v>
                </c:pt>
                <c:pt idx="3">
                  <c:v>11</c:v>
                </c:pt>
                <c:pt idx="4">
                  <c:v>21</c:v>
                </c:pt>
                <c:pt idx="5">
                  <c:v>31</c:v>
                </c:pt>
                <c:pt idx="6">
                  <c:v>41</c:v>
                </c:pt>
                <c:pt idx="7">
                  <c:v>38</c:v>
                </c:pt>
                <c:pt idx="8">
                  <c:v>18</c:v>
                </c:pt>
                <c:pt idx="9">
                  <c:v>5</c:v>
                </c:pt>
              </c:numCache>
            </c:numRef>
          </c:val>
        </c:ser>
        <c:gapWidth val="0"/>
        <c:axId val="128432000"/>
        <c:axId val="128446464"/>
      </c:barChart>
      <c:catAx>
        <c:axId val="128432000"/>
        <c:scaling>
          <c:orientation val="minMax"/>
        </c:scaling>
        <c:axPos val="b"/>
        <c:title>
          <c:tx>
            <c:rich>
              <a:bodyPr/>
              <a:lstStyle/>
              <a:p>
                <a:pPr>
                  <a:defRPr/>
                </a:pPr>
                <a:r>
                  <a:rPr lang="en-US"/>
                  <a:t>Age group</a:t>
                </a:r>
              </a:p>
            </c:rich>
          </c:tx>
          <c:layout/>
        </c:title>
        <c:majorTickMark val="none"/>
        <c:tickLblPos val="nextTo"/>
        <c:txPr>
          <a:bodyPr/>
          <a:lstStyle/>
          <a:p>
            <a:pPr>
              <a:defRPr b="1"/>
            </a:pPr>
            <a:endParaRPr lang="en-US"/>
          </a:p>
        </c:txPr>
        <c:crossAx val="128446464"/>
        <c:crosses val="autoZero"/>
        <c:auto val="1"/>
        <c:lblAlgn val="ctr"/>
        <c:lblOffset val="100"/>
      </c:catAx>
      <c:valAx>
        <c:axId val="128446464"/>
        <c:scaling>
          <c:orientation val="minMax"/>
        </c:scaling>
        <c:axPos val="l"/>
        <c:title>
          <c:tx>
            <c:rich>
              <a:bodyPr/>
              <a:lstStyle/>
              <a:p>
                <a:pPr>
                  <a:defRPr/>
                </a:pPr>
                <a:r>
                  <a:rPr lang="en-US"/>
                  <a:t>Number of deaths</a:t>
                </a:r>
              </a:p>
            </c:rich>
          </c:tx>
          <c:layout/>
        </c:title>
        <c:numFmt formatCode="General" sourceLinked="1"/>
        <c:tickLblPos val="nextTo"/>
        <c:txPr>
          <a:bodyPr/>
          <a:lstStyle/>
          <a:p>
            <a:pPr>
              <a:defRPr b="1"/>
            </a:pPr>
            <a:endParaRPr lang="en-US"/>
          </a:p>
        </c:txPr>
        <c:crossAx val="128432000"/>
        <c:crosses val="autoZero"/>
        <c:crossBetween val="between"/>
      </c:valAx>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2/13/2017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2/13/2017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4.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Frequency and Histogram</a:t>
            </a:r>
            <a:endParaRPr lang="en-US" dirty="0"/>
          </a:p>
        </p:txBody>
      </p:sp>
      <p:sp>
        <p:nvSpPr>
          <p:cNvPr id="3" name="Subtitle 2"/>
          <p:cNvSpPr>
            <a:spLocks noGrp="1"/>
          </p:cNvSpPr>
          <p:nvPr>
            <p:ph type="subTitle" idx="1"/>
          </p:nvPr>
        </p:nvSpPr>
        <p:spPr/>
        <p:txBody>
          <a:bodyPr/>
          <a:lstStyle/>
          <a:p>
            <a:r>
              <a:rPr lang="en-US" dirty="0" smtClean="0"/>
              <a:t>Unit 12 Lesson 2</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 name="Table 5"/>
          <p:cNvGraphicFramePr>
            <a:graphicFrameLocks noGrp="1"/>
          </p:cNvGraphicFramePr>
          <p:nvPr/>
        </p:nvGraphicFramePr>
        <p:xfrm>
          <a:off x="381000" y="1276350"/>
          <a:ext cx="2971800" cy="2971800"/>
        </p:xfrm>
        <a:graphic>
          <a:graphicData uri="http://schemas.openxmlformats.org/drawingml/2006/table">
            <a:tbl>
              <a:tblPr/>
              <a:tblGrid>
                <a:gridCol w="1485900"/>
                <a:gridCol w="1485900"/>
              </a:tblGrid>
              <a:tr h="247650">
                <a:tc>
                  <a:txBody>
                    <a:bodyPr/>
                    <a:lstStyle/>
                    <a:p>
                      <a:pPr algn="ctr">
                        <a:spcAft>
                          <a:spcPts val="0"/>
                        </a:spcAft>
                      </a:pPr>
                      <a:r>
                        <a:rPr lang="en-US" sz="1600" b="1" dirty="0">
                          <a:latin typeface="Calibri"/>
                          <a:cs typeface="Times New Roman"/>
                        </a:rPr>
                        <a:t>Class intervals</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Frequency</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91-100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81-90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71-80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61-70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51-60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41-50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13</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31-40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21-30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11-20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b="1">
                          <a:latin typeface="Calibri"/>
                          <a:cs typeface="Times New Roman"/>
                        </a:rPr>
                        <a:t>Total</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54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3505200" y="1295221"/>
            <a:ext cx="5257800" cy="1200329"/>
          </a:xfrm>
          <a:prstGeom prst="rect">
            <a:avLst/>
          </a:prstGeom>
          <a:noFill/>
        </p:spPr>
        <p:txBody>
          <a:bodyPr wrap="square" rtlCol="0">
            <a:spAutoFit/>
          </a:bodyPr>
          <a:lstStyle/>
          <a:p>
            <a:pPr marL="457200" indent="-457200"/>
            <a:r>
              <a:rPr lang="en-US" sz="2000" dirty="0" smtClean="0"/>
              <a:t>b. 	</a:t>
            </a:r>
            <a:r>
              <a:rPr lang="en-US" sz="2400" dirty="0" smtClean="0"/>
              <a:t>What is the most frequent score on the exam? And what is the least frequent?</a:t>
            </a:r>
          </a:p>
        </p:txBody>
      </p:sp>
      <p:sp>
        <p:nvSpPr>
          <p:cNvPr id="9" name="TextBox 8"/>
          <p:cNvSpPr txBox="1"/>
          <p:nvPr/>
        </p:nvSpPr>
        <p:spPr>
          <a:xfrm>
            <a:off x="3886200" y="2800350"/>
            <a:ext cx="4876800" cy="1200329"/>
          </a:xfrm>
          <a:prstGeom prst="rect">
            <a:avLst/>
          </a:prstGeom>
          <a:solidFill>
            <a:srgbClr val="FFFFCC"/>
          </a:solidFill>
        </p:spPr>
        <p:txBody>
          <a:bodyPr wrap="square" rtlCol="0">
            <a:spAutoFit/>
          </a:bodyPr>
          <a:lstStyle/>
          <a:p>
            <a:r>
              <a:rPr lang="en-US" sz="2400" dirty="0" smtClean="0"/>
              <a:t>The most frequent score is between 41-50, while the most least are 1-10 and 91-100.</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461665"/>
          </a:xfrm>
          <a:prstGeom prst="rect">
            <a:avLst/>
          </a:prstGeom>
          <a:noFill/>
        </p:spPr>
        <p:txBody>
          <a:bodyPr wrap="square" rtlCol="0">
            <a:spAutoFit/>
          </a:bodyPr>
          <a:lstStyle/>
          <a:p>
            <a:r>
              <a:rPr lang="en-US" sz="2400" b="1" dirty="0" smtClean="0">
                <a:solidFill>
                  <a:srgbClr val="0070C0"/>
                </a:solidFill>
              </a:rPr>
              <a:t>Sample Problem 2:</a:t>
            </a:r>
            <a:r>
              <a:rPr lang="en-US" sz="2400" dirty="0" smtClean="0">
                <a:solidFill>
                  <a:srgbClr val="0070C0"/>
                </a:solidFill>
              </a:rPr>
              <a:t> </a:t>
            </a:r>
            <a:r>
              <a:rPr lang="en-US" sz="2400" dirty="0" smtClean="0"/>
              <a:t>Solve a problem involving histogram.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457200" y="895350"/>
            <a:ext cx="7620000" cy="461665"/>
          </a:xfrm>
          <a:prstGeom prst="rect">
            <a:avLst/>
          </a:prstGeom>
          <a:noFill/>
        </p:spPr>
        <p:txBody>
          <a:bodyPr wrap="square" rtlCol="0">
            <a:spAutoFit/>
          </a:bodyPr>
          <a:lstStyle/>
          <a:p>
            <a:r>
              <a:rPr lang="en-US" sz="2400" dirty="0" smtClean="0"/>
              <a:t>Below is the graph of number of deaths in the city X by age.</a:t>
            </a:r>
          </a:p>
        </p:txBody>
      </p:sp>
      <p:graphicFrame>
        <p:nvGraphicFramePr>
          <p:cNvPr id="8" name="Chart 7"/>
          <p:cNvGraphicFramePr/>
          <p:nvPr/>
        </p:nvGraphicFramePr>
        <p:xfrm>
          <a:off x="2209800" y="1581150"/>
          <a:ext cx="4572000"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Graphic spid="8"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461665"/>
          </a:xfrm>
          <a:prstGeom prst="rect">
            <a:avLst/>
          </a:prstGeom>
          <a:noFill/>
        </p:spPr>
        <p:txBody>
          <a:bodyPr wrap="square" rtlCol="0">
            <a:spAutoFit/>
          </a:bodyPr>
          <a:lstStyle/>
          <a:p>
            <a:r>
              <a:rPr lang="en-US" sz="2400" b="1" dirty="0" smtClean="0">
                <a:solidFill>
                  <a:srgbClr val="0070C0"/>
                </a:solidFill>
              </a:rPr>
              <a:t>Sample Problem 2:</a:t>
            </a:r>
            <a:r>
              <a:rPr lang="en-US" sz="2400" dirty="0" smtClean="0">
                <a:solidFill>
                  <a:srgbClr val="0070C0"/>
                </a:solidFill>
              </a:rPr>
              <a:t> </a:t>
            </a:r>
            <a:r>
              <a:rPr lang="en-US" sz="2400" dirty="0" smtClean="0"/>
              <a:t>Solve a problem involving histogram.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457200" y="895350"/>
            <a:ext cx="7620000" cy="461665"/>
          </a:xfrm>
          <a:prstGeom prst="rect">
            <a:avLst/>
          </a:prstGeom>
          <a:noFill/>
        </p:spPr>
        <p:txBody>
          <a:bodyPr wrap="square" rtlCol="0">
            <a:spAutoFit/>
          </a:bodyPr>
          <a:lstStyle/>
          <a:p>
            <a:r>
              <a:rPr lang="en-US" sz="2400" dirty="0" smtClean="0"/>
              <a:t>Below is the graph of number of deaths in the city X by age.</a:t>
            </a:r>
          </a:p>
        </p:txBody>
      </p:sp>
      <p:graphicFrame>
        <p:nvGraphicFramePr>
          <p:cNvPr id="8" name="Chart 7"/>
          <p:cNvGraphicFramePr/>
          <p:nvPr/>
        </p:nvGraphicFramePr>
        <p:xfrm>
          <a:off x="381000" y="1504950"/>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4953000" y="1581150"/>
            <a:ext cx="3962400" cy="1846659"/>
          </a:xfrm>
          <a:prstGeom prst="rect">
            <a:avLst/>
          </a:prstGeom>
          <a:noFill/>
        </p:spPr>
        <p:txBody>
          <a:bodyPr wrap="square" rtlCol="0">
            <a:spAutoFit/>
          </a:bodyPr>
          <a:lstStyle/>
          <a:p>
            <a:pPr algn="just"/>
            <a:r>
              <a:rPr lang="en-US" sz="2400" dirty="0" smtClean="0"/>
              <a:t>a. Which age group has the most frequent number of deaths?  And which is the least number of deaths?</a:t>
            </a:r>
          </a:p>
          <a:p>
            <a:endParaRPr lang="en-US" dirty="0"/>
          </a:p>
        </p:txBody>
      </p:sp>
      <p:sp>
        <p:nvSpPr>
          <p:cNvPr id="10" name="TextBox 9"/>
          <p:cNvSpPr txBox="1"/>
          <p:nvPr/>
        </p:nvSpPr>
        <p:spPr>
          <a:xfrm>
            <a:off x="5029200" y="3105150"/>
            <a:ext cx="3886200" cy="1323439"/>
          </a:xfrm>
          <a:prstGeom prst="rect">
            <a:avLst/>
          </a:prstGeom>
          <a:solidFill>
            <a:srgbClr val="FFFFCC"/>
          </a:solidFill>
        </p:spPr>
        <p:txBody>
          <a:bodyPr wrap="square" rtlCol="0">
            <a:spAutoFit/>
          </a:bodyPr>
          <a:lstStyle/>
          <a:p>
            <a:pPr algn="just"/>
            <a:r>
              <a:rPr lang="en-US" sz="2000" dirty="0" smtClean="0"/>
              <a:t>The most frequent number of deaths is between the age 61-70, while the least number of deaths is between the age 1-10</a:t>
            </a:r>
            <a:r>
              <a:rPr lang="en-US" dirty="0" smtClean="0"/>
              <a:t>.</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461665"/>
          </a:xfrm>
          <a:prstGeom prst="rect">
            <a:avLst/>
          </a:prstGeom>
          <a:noFill/>
        </p:spPr>
        <p:txBody>
          <a:bodyPr wrap="square" rtlCol="0">
            <a:spAutoFit/>
          </a:bodyPr>
          <a:lstStyle/>
          <a:p>
            <a:r>
              <a:rPr lang="en-US" sz="2400" b="1" dirty="0" smtClean="0">
                <a:solidFill>
                  <a:srgbClr val="0070C0"/>
                </a:solidFill>
              </a:rPr>
              <a:t>Sample Problem 2:</a:t>
            </a:r>
            <a:r>
              <a:rPr lang="en-US" sz="2400" dirty="0" smtClean="0">
                <a:solidFill>
                  <a:srgbClr val="0070C0"/>
                </a:solidFill>
              </a:rPr>
              <a:t> </a:t>
            </a:r>
            <a:r>
              <a:rPr lang="en-US" sz="2400" dirty="0" smtClean="0"/>
              <a:t>Solve a problem involving histogram.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457200" y="895350"/>
            <a:ext cx="7620000" cy="461665"/>
          </a:xfrm>
          <a:prstGeom prst="rect">
            <a:avLst/>
          </a:prstGeom>
          <a:noFill/>
        </p:spPr>
        <p:txBody>
          <a:bodyPr wrap="square" rtlCol="0">
            <a:spAutoFit/>
          </a:bodyPr>
          <a:lstStyle/>
          <a:p>
            <a:r>
              <a:rPr lang="en-US" sz="2400" dirty="0" smtClean="0"/>
              <a:t>Below is the graph of number of deaths in the city X by age.</a:t>
            </a:r>
          </a:p>
        </p:txBody>
      </p:sp>
      <p:graphicFrame>
        <p:nvGraphicFramePr>
          <p:cNvPr id="8" name="Chart 7"/>
          <p:cNvGraphicFramePr/>
          <p:nvPr/>
        </p:nvGraphicFramePr>
        <p:xfrm>
          <a:off x="381000" y="1504950"/>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4953000" y="1581150"/>
            <a:ext cx="3962400" cy="1200329"/>
          </a:xfrm>
          <a:prstGeom prst="rect">
            <a:avLst/>
          </a:prstGeom>
          <a:noFill/>
        </p:spPr>
        <p:txBody>
          <a:bodyPr wrap="square" rtlCol="0">
            <a:spAutoFit/>
          </a:bodyPr>
          <a:lstStyle/>
          <a:p>
            <a:pPr algn="just"/>
            <a:r>
              <a:rPr lang="en-US" sz="2400" dirty="0" smtClean="0"/>
              <a:t>b. What is the difference in the number of deaths in the age group 51-60 and 61-70?</a:t>
            </a:r>
          </a:p>
        </p:txBody>
      </p:sp>
      <p:sp>
        <p:nvSpPr>
          <p:cNvPr id="10" name="TextBox 9"/>
          <p:cNvSpPr txBox="1"/>
          <p:nvPr/>
        </p:nvSpPr>
        <p:spPr>
          <a:xfrm>
            <a:off x="5029200" y="2876550"/>
            <a:ext cx="3886200" cy="1938992"/>
          </a:xfrm>
          <a:prstGeom prst="rect">
            <a:avLst/>
          </a:prstGeom>
          <a:solidFill>
            <a:srgbClr val="FFFFCC"/>
          </a:solidFill>
        </p:spPr>
        <p:txBody>
          <a:bodyPr wrap="square" rtlCol="0">
            <a:spAutoFit/>
          </a:bodyPr>
          <a:lstStyle/>
          <a:p>
            <a:pPr algn="just"/>
            <a:r>
              <a:rPr lang="en-US" sz="2000" dirty="0" smtClean="0"/>
              <a:t>The number of deaths in the age group 51-60 is approximately 30, while number deaths in the age group 71-80 is approximately 43. The difference is  approximately 13 number of deaths.</a:t>
            </a:r>
            <a:endParaRPr lang="en-US" sz="20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Construct a frequency distribution table.</a:t>
            </a:r>
          </a:p>
          <a:p>
            <a:r>
              <a:rPr lang="en-US" sz="2400" dirty="0" smtClean="0"/>
              <a:t> Below are the scores of class Y students in the physical exam.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1" name="Table 10"/>
          <p:cNvGraphicFramePr>
            <a:graphicFrameLocks noGrp="1"/>
          </p:cNvGraphicFramePr>
          <p:nvPr/>
        </p:nvGraphicFramePr>
        <p:xfrm>
          <a:off x="2286000" y="1504950"/>
          <a:ext cx="3779520" cy="2300291"/>
        </p:xfrm>
        <a:graphic>
          <a:graphicData uri="http://schemas.openxmlformats.org/drawingml/2006/table">
            <a:tbl>
              <a:tblPr/>
              <a:tblGrid>
                <a:gridCol w="944880"/>
                <a:gridCol w="944880"/>
                <a:gridCol w="944880"/>
                <a:gridCol w="944880"/>
              </a:tblGrid>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51</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53</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50</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51</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47</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61</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49</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54</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62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47</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bl>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strips(down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strips(downLeft)">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Construct a frequency distribution table.</a:t>
            </a:r>
          </a:p>
          <a:p>
            <a:r>
              <a:rPr lang="en-US" sz="2400" dirty="0" smtClean="0"/>
              <a:t> Below are the scores of class Y students in the physical exam.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1" name="Table 10"/>
          <p:cNvGraphicFramePr>
            <a:graphicFrameLocks noGrp="1"/>
          </p:cNvGraphicFramePr>
          <p:nvPr/>
        </p:nvGraphicFramePr>
        <p:xfrm>
          <a:off x="304800" y="1352550"/>
          <a:ext cx="3779520" cy="2300291"/>
        </p:xfrm>
        <a:graphic>
          <a:graphicData uri="http://schemas.openxmlformats.org/drawingml/2006/table">
            <a:tbl>
              <a:tblPr/>
              <a:tblGrid>
                <a:gridCol w="944880"/>
                <a:gridCol w="944880"/>
                <a:gridCol w="944880"/>
                <a:gridCol w="944880"/>
              </a:tblGrid>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51</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53</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50</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56</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51</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47</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61</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49</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54</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47</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4343400" y="1352550"/>
            <a:ext cx="2743200" cy="461665"/>
          </a:xfrm>
          <a:prstGeom prst="rect">
            <a:avLst/>
          </a:prstGeom>
          <a:noFill/>
        </p:spPr>
        <p:txBody>
          <a:bodyPr wrap="square" rtlCol="0">
            <a:spAutoFit/>
          </a:bodyPr>
          <a:lstStyle/>
          <a:p>
            <a:r>
              <a:rPr lang="en-US" sz="2400" dirty="0" smtClean="0"/>
              <a:t>a. Find the range.</a:t>
            </a:r>
          </a:p>
        </p:txBody>
      </p:sp>
      <p:sp>
        <p:nvSpPr>
          <p:cNvPr id="7" name="Oval 6"/>
          <p:cNvSpPr/>
          <p:nvPr/>
        </p:nvSpPr>
        <p:spPr>
          <a:xfrm>
            <a:off x="457200" y="3333750"/>
            <a:ext cx="6096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362200" y="1657350"/>
            <a:ext cx="6096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343400" y="2419350"/>
            <a:ext cx="4648200" cy="1107996"/>
          </a:xfrm>
          <a:prstGeom prst="rect">
            <a:avLst/>
          </a:prstGeom>
          <a:noFill/>
        </p:spPr>
        <p:txBody>
          <a:bodyPr wrap="square" rtlCol="0">
            <a:spAutoFit/>
          </a:bodyPr>
          <a:lstStyle/>
          <a:p>
            <a:r>
              <a:rPr lang="en-US" sz="2400" dirty="0" smtClean="0"/>
              <a:t>b. Compute for the number of intervals.</a:t>
            </a:r>
          </a:p>
          <a:p>
            <a:endParaRPr lang="en-US" dirty="0"/>
          </a:p>
        </p:txBody>
      </p:sp>
      <p:graphicFrame>
        <p:nvGraphicFramePr>
          <p:cNvPr id="160771" name="Object 3"/>
          <p:cNvGraphicFramePr>
            <a:graphicFrameLocks noChangeAspect="1"/>
          </p:cNvGraphicFramePr>
          <p:nvPr/>
        </p:nvGraphicFramePr>
        <p:xfrm>
          <a:off x="4419600" y="3257550"/>
          <a:ext cx="3314700" cy="609600"/>
        </p:xfrm>
        <a:graphic>
          <a:graphicData uri="http://schemas.openxmlformats.org/presentationml/2006/ole">
            <p:oleObj spid="_x0000_s160771" name="Equation" r:id="rId5" imgW="1104840" imgH="203040" progId="Equation.DSMT4">
              <p:embed/>
            </p:oleObj>
          </a:graphicData>
        </a:graphic>
      </p:graphicFrame>
      <p:graphicFrame>
        <p:nvGraphicFramePr>
          <p:cNvPr id="160772" name="Object 4"/>
          <p:cNvGraphicFramePr>
            <a:graphicFrameLocks noChangeAspect="1"/>
          </p:cNvGraphicFramePr>
          <p:nvPr/>
        </p:nvGraphicFramePr>
        <p:xfrm>
          <a:off x="4495800" y="3943350"/>
          <a:ext cx="1943100" cy="533400"/>
        </p:xfrm>
        <a:graphic>
          <a:graphicData uri="http://schemas.openxmlformats.org/presentationml/2006/ole">
            <p:oleObj spid="_x0000_s160772" name="Equation" r:id="rId6" imgW="647640" imgH="177480" progId="Equation.DSMT4">
              <p:embed/>
            </p:oleObj>
          </a:graphicData>
        </a:graphic>
      </p:graphicFrame>
      <p:graphicFrame>
        <p:nvGraphicFramePr>
          <p:cNvPr id="160773" name="Object 5"/>
          <p:cNvGraphicFramePr>
            <a:graphicFrameLocks noChangeAspect="1"/>
          </p:cNvGraphicFramePr>
          <p:nvPr/>
        </p:nvGraphicFramePr>
        <p:xfrm>
          <a:off x="4343400" y="1466850"/>
          <a:ext cx="2209800" cy="1219200"/>
        </p:xfrm>
        <a:graphic>
          <a:graphicData uri="http://schemas.openxmlformats.org/presentationml/2006/ole">
            <p:oleObj spid="_x0000_s160773" name="Equation" r:id="rId7" imgW="736560" imgH="406080" progId="Equation.DSMT4">
              <p:embed/>
            </p:oleObj>
          </a:graphicData>
        </a:graphic>
      </p:graphicFrame>
      <p:graphicFrame>
        <p:nvGraphicFramePr>
          <p:cNvPr id="160774" name="Object 6"/>
          <p:cNvGraphicFramePr>
            <a:graphicFrameLocks noChangeAspect="1"/>
          </p:cNvGraphicFramePr>
          <p:nvPr/>
        </p:nvGraphicFramePr>
        <p:xfrm>
          <a:off x="6629399" y="1809749"/>
          <a:ext cx="914401" cy="533401"/>
        </p:xfrm>
        <a:graphic>
          <a:graphicData uri="http://schemas.openxmlformats.org/presentationml/2006/ole">
            <p:oleObj spid="_x0000_s160774" name="Equation" r:id="rId8" imgW="304560" imgH="177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60773"/>
                                        </p:tgtEl>
                                        <p:attrNameLst>
                                          <p:attrName>style.visibility</p:attrName>
                                        </p:attrNameLst>
                                      </p:cBhvr>
                                      <p:to>
                                        <p:strVal val="visible"/>
                                      </p:to>
                                    </p:set>
                                    <p:animEffect transition="in" filter="strips(downLeft)">
                                      <p:cBhvr>
                                        <p:cTn id="22" dur="500"/>
                                        <p:tgtEl>
                                          <p:spTgt spid="16077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60774"/>
                                        </p:tgtEl>
                                        <p:attrNameLst>
                                          <p:attrName>style.visibility</p:attrName>
                                        </p:attrNameLst>
                                      </p:cBhvr>
                                      <p:to>
                                        <p:strVal val="visible"/>
                                      </p:to>
                                    </p:set>
                                    <p:animEffect transition="in" filter="strips(downLeft)">
                                      <p:cBhvr>
                                        <p:cTn id="27" dur="500"/>
                                        <p:tgtEl>
                                          <p:spTgt spid="16077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60771"/>
                                        </p:tgtEl>
                                        <p:attrNameLst>
                                          <p:attrName>style.visibility</p:attrName>
                                        </p:attrNameLst>
                                      </p:cBhvr>
                                      <p:to>
                                        <p:strVal val="visible"/>
                                      </p:to>
                                    </p:set>
                                    <p:animEffect transition="in" filter="strips(downLeft)">
                                      <p:cBhvr>
                                        <p:cTn id="37" dur="500"/>
                                        <p:tgtEl>
                                          <p:spTgt spid="16077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60772"/>
                                        </p:tgtEl>
                                        <p:attrNameLst>
                                          <p:attrName>style.visibility</p:attrName>
                                        </p:attrNameLst>
                                      </p:cBhvr>
                                      <p:to>
                                        <p:strVal val="visible"/>
                                      </p:to>
                                    </p:set>
                                    <p:animEffect transition="in" filter="strips(downLeft)">
                                      <p:cBhvr>
                                        <p:cTn id="42" dur="500"/>
                                        <p:tgtEl>
                                          <p:spTgt spid="160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Construct a frequency distribution table.</a:t>
            </a:r>
          </a:p>
          <a:p>
            <a:r>
              <a:rPr lang="en-US" sz="2400" dirty="0" smtClean="0"/>
              <a:t> Below are the scores of class Y students in the physical exam.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1" name="Table 10"/>
          <p:cNvGraphicFramePr>
            <a:graphicFrameLocks noGrp="1"/>
          </p:cNvGraphicFramePr>
          <p:nvPr/>
        </p:nvGraphicFramePr>
        <p:xfrm>
          <a:off x="304800" y="1352550"/>
          <a:ext cx="3779520" cy="2300291"/>
        </p:xfrm>
        <a:graphic>
          <a:graphicData uri="http://schemas.openxmlformats.org/drawingml/2006/table">
            <a:tbl>
              <a:tblPr/>
              <a:tblGrid>
                <a:gridCol w="944880"/>
                <a:gridCol w="944880"/>
                <a:gridCol w="944880"/>
                <a:gridCol w="944880"/>
              </a:tblGrid>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51</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53</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50</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56</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51</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47</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61</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49</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54</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47</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4191000" y="1352550"/>
            <a:ext cx="4114800" cy="461665"/>
          </a:xfrm>
          <a:prstGeom prst="rect">
            <a:avLst/>
          </a:prstGeom>
          <a:noFill/>
        </p:spPr>
        <p:txBody>
          <a:bodyPr wrap="square" rtlCol="0">
            <a:spAutoFit/>
          </a:bodyPr>
          <a:lstStyle/>
          <a:p>
            <a:r>
              <a:rPr lang="en-US" sz="2400" dirty="0" smtClean="0"/>
              <a:t>c. Compute for the class size.</a:t>
            </a:r>
            <a:endParaRPr lang="en-US" sz="2400" dirty="0"/>
          </a:p>
        </p:txBody>
      </p:sp>
      <p:graphicFrame>
        <p:nvGraphicFramePr>
          <p:cNvPr id="161797" name="Object 5"/>
          <p:cNvGraphicFramePr>
            <a:graphicFrameLocks noChangeAspect="1"/>
          </p:cNvGraphicFramePr>
          <p:nvPr/>
        </p:nvGraphicFramePr>
        <p:xfrm>
          <a:off x="4343400" y="1809750"/>
          <a:ext cx="1041400" cy="1008857"/>
        </p:xfrm>
        <a:graphic>
          <a:graphicData uri="http://schemas.openxmlformats.org/presentationml/2006/ole">
            <p:oleObj spid="_x0000_s161797" name="Equation" r:id="rId5" imgW="406080" imgH="393480" progId="Equation.DSMT4">
              <p:embed/>
            </p:oleObj>
          </a:graphicData>
        </a:graphic>
      </p:graphicFrame>
      <p:graphicFrame>
        <p:nvGraphicFramePr>
          <p:cNvPr id="161798" name="Object 6"/>
          <p:cNvGraphicFramePr>
            <a:graphicFrameLocks noChangeAspect="1"/>
          </p:cNvGraphicFramePr>
          <p:nvPr/>
        </p:nvGraphicFramePr>
        <p:xfrm>
          <a:off x="5562599" y="2038350"/>
          <a:ext cx="1676401" cy="521547"/>
        </p:xfrm>
        <a:graphic>
          <a:graphicData uri="http://schemas.openxmlformats.org/presentationml/2006/ole">
            <p:oleObj spid="_x0000_s161798" name="Equation" r:id="rId6" imgW="571320" imgH="177480" progId="Equation.DSMT4">
              <p:embed/>
            </p:oleObj>
          </a:graphicData>
        </a:graphic>
      </p:graphicFrame>
      <p:sp>
        <p:nvSpPr>
          <p:cNvPr id="16" name="TextBox 15"/>
          <p:cNvSpPr txBox="1"/>
          <p:nvPr/>
        </p:nvSpPr>
        <p:spPr>
          <a:xfrm>
            <a:off x="4114800" y="2800350"/>
            <a:ext cx="2743200" cy="461665"/>
          </a:xfrm>
          <a:prstGeom prst="rect">
            <a:avLst/>
          </a:prstGeom>
          <a:noFill/>
        </p:spPr>
        <p:txBody>
          <a:bodyPr wrap="square" rtlCol="0">
            <a:spAutoFit/>
          </a:bodyPr>
          <a:lstStyle/>
          <a:p>
            <a:r>
              <a:rPr lang="en-US" sz="2400" dirty="0" smtClean="0"/>
              <a:t>d. Draw the table</a:t>
            </a:r>
          </a:p>
        </p:txBody>
      </p:sp>
      <p:graphicFrame>
        <p:nvGraphicFramePr>
          <p:cNvPr id="17" name="Table 16"/>
          <p:cNvGraphicFramePr>
            <a:graphicFrameLocks noGrp="1"/>
          </p:cNvGraphicFramePr>
          <p:nvPr/>
        </p:nvGraphicFramePr>
        <p:xfrm>
          <a:off x="4343400" y="3257551"/>
          <a:ext cx="3733800" cy="1511934"/>
        </p:xfrm>
        <a:graphic>
          <a:graphicData uri="http://schemas.openxmlformats.org/drawingml/2006/table">
            <a:tbl>
              <a:tblPr/>
              <a:tblGrid>
                <a:gridCol w="1866900"/>
                <a:gridCol w="1866900"/>
              </a:tblGrid>
              <a:tr h="214679">
                <a:tc>
                  <a:txBody>
                    <a:bodyPr/>
                    <a:lstStyle/>
                    <a:p>
                      <a:pPr algn="ctr">
                        <a:spcAft>
                          <a:spcPts val="0"/>
                        </a:spcAft>
                      </a:pPr>
                      <a:r>
                        <a:rPr lang="en-US" sz="1200" dirty="0">
                          <a:latin typeface="Calibri"/>
                          <a:cs typeface="Times New Roman"/>
                        </a:rPr>
                        <a:t>Class Intervals</a:t>
                      </a:r>
                      <a:endParaRPr lang="en-US" sz="11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latin typeface="Calibri"/>
                          <a:cs typeface="Times New Roman"/>
                        </a:rPr>
                        <a:t>Frequency</a:t>
                      </a:r>
                      <a:endParaRPr lang="en-US" sz="11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79">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79">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79">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79">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79">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860">
                <a:tc>
                  <a:txBody>
                    <a:bodyPr/>
                    <a:lstStyle/>
                    <a:p>
                      <a:pPr algn="ctr">
                        <a:spcAft>
                          <a:spcPts val="0"/>
                        </a:spcAft>
                      </a:pPr>
                      <a:endParaRPr lang="en-US" sz="12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2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61797"/>
                                        </p:tgtEl>
                                        <p:attrNameLst>
                                          <p:attrName>style.visibility</p:attrName>
                                        </p:attrNameLst>
                                      </p:cBhvr>
                                      <p:to>
                                        <p:strVal val="visible"/>
                                      </p:to>
                                    </p:set>
                                    <p:animEffect transition="in" filter="strips(downLeft)">
                                      <p:cBhvr>
                                        <p:cTn id="12" dur="500"/>
                                        <p:tgtEl>
                                          <p:spTgt spid="16179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61798"/>
                                        </p:tgtEl>
                                        <p:attrNameLst>
                                          <p:attrName>style.visibility</p:attrName>
                                        </p:attrNameLst>
                                      </p:cBhvr>
                                      <p:to>
                                        <p:strVal val="visible"/>
                                      </p:to>
                                    </p:set>
                                    <p:animEffect transition="in" filter="strips(downLeft)">
                                      <p:cBhvr>
                                        <p:cTn id="17" dur="500"/>
                                        <p:tgtEl>
                                          <p:spTgt spid="16179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Construct a frequency distribution table.</a:t>
            </a:r>
          </a:p>
          <a:p>
            <a:r>
              <a:rPr lang="en-US" sz="2400" dirty="0" smtClean="0"/>
              <a:t> Below are the scores of class Y students in the physical exam.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1" name="Table 10"/>
          <p:cNvGraphicFramePr>
            <a:graphicFrameLocks noGrp="1"/>
          </p:cNvGraphicFramePr>
          <p:nvPr/>
        </p:nvGraphicFramePr>
        <p:xfrm>
          <a:off x="304800" y="1352550"/>
          <a:ext cx="3779520" cy="2300291"/>
        </p:xfrm>
        <a:graphic>
          <a:graphicData uri="http://schemas.openxmlformats.org/drawingml/2006/table">
            <a:tbl>
              <a:tblPr/>
              <a:tblGrid>
                <a:gridCol w="944880"/>
                <a:gridCol w="944880"/>
                <a:gridCol w="944880"/>
                <a:gridCol w="944880"/>
              </a:tblGrid>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51</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53</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50</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56</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51</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47</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61</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49</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54</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47</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4191000" y="1352550"/>
            <a:ext cx="4114800" cy="461665"/>
          </a:xfrm>
          <a:prstGeom prst="rect">
            <a:avLst/>
          </a:prstGeom>
          <a:noFill/>
        </p:spPr>
        <p:txBody>
          <a:bodyPr wrap="square" rtlCol="0">
            <a:spAutoFit/>
          </a:bodyPr>
          <a:lstStyle/>
          <a:p>
            <a:r>
              <a:rPr lang="en-US" sz="2400" dirty="0" smtClean="0"/>
              <a:t>e. Create the class intervals.</a:t>
            </a:r>
            <a:endParaRPr lang="en-US" sz="2400" dirty="0"/>
          </a:p>
        </p:txBody>
      </p:sp>
      <p:graphicFrame>
        <p:nvGraphicFramePr>
          <p:cNvPr id="12" name="Table 11"/>
          <p:cNvGraphicFramePr>
            <a:graphicFrameLocks noGrp="1"/>
          </p:cNvGraphicFramePr>
          <p:nvPr/>
        </p:nvGraphicFramePr>
        <p:xfrm>
          <a:off x="4495800" y="1962150"/>
          <a:ext cx="4191000" cy="2560320"/>
        </p:xfrm>
        <a:graphic>
          <a:graphicData uri="http://schemas.openxmlformats.org/drawingml/2006/table">
            <a:tbl>
              <a:tblPr/>
              <a:tblGrid>
                <a:gridCol w="2095500"/>
                <a:gridCol w="2095500"/>
              </a:tblGrid>
              <a:tr h="346228">
                <a:tc>
                  <a:txBody>
                    <a:bodyPr/>
                    <a:lstStyle/>
                    <a:p>
                      <a:pPr algn="ctr">
                        <a:spcAft>
                          <a:spcPts val="0"/>
                        </a:spcAft>
                      </a:pPr>
                      <a:r>
                        <a:rPr lang="en-US" sz="2400" dirty="0">
                          <a:latin typeface="Calibri"/>
                          <a:cs typeface="Times New Roman"/>
                        </a:rPr>
                        <a:t>Class Intervals</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latin typeface="Calibri"/>
                          <a:cs typeface="Times New Roman"/>
                        </a:rPr>
                        <a:t>Frequency</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dirty="0">
                          <a:latin typeface="Calibri"/>
                          <a:cs typeface="Times New Roman"/>
                        </a:rPr>
                        <a:t>45-47</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48-50</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51-53</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54-56</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57-59</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34">
                <a:tc>
                  <a:txBody>
                    <a:bodyPr/>
                    <a:lstStyle/>
                    <a:p>
                      <a:pPr algn="ctr">
                        <a:spcAft>
                          <a:spcPts val="0"/>
                        </a:spcAft>
                      </a:pPr>
                      <a:r>
                        <a:rPr lang="en-US" sz="2400" dirty="0">
                          <a:latin typeface="Calibri"/>
                          <a:cs typeface="Times New Roman"/>
                        </a:rPr>
                        <a:t>60-62</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TextBox 13"/>
          <p:cNvSpPr txBox="1"/>
          <p:nvPr/>
        </p:nvSpPr>
        <p:spPr>
          <a:xfrm>
            <a:off x="457200" y="3790950"/>
            <a:ext cx="3581400" cy="830997"/>
          </a:xfrm>
          <a:prstGeom prst="rect">
            <a:avLst/>
          </a:prstGeom>
          <a:noFill/>
        </p:spPr>
        <p:txBody>
          <a:bodyPr wrap="square" rtlCol="0">
            <a:spAutoFit/>
          </a:bodyPr>
          <a:lstStyle/>
          <a:p>
            <a:r>
              <a:rPr lang="en-US" sz="2400" dirty="0" smtClean="0"/>
              <a:t>HL = 45 + (3-1)</a:t>
            </a:r>
          </a:p>
          <a:p>
            <a:r>
              <a:rPr lang="en-US" sz="2400" dirty="0" smtClean="0"/>
              <a:t>2</a:t>
            </a:r>
            <a:r>
              <a:rPr lang="en-US" sz="2400" baseline="30000" dirty="0" smtClean="0"/>
              <a:t>nd</a:t>
            </a:r>
            <a:r>
              <a:rPr lang="en-US" sz="2400" dirty="0" smtClean="0"/>
              <a:t> LL = 45 + 3 = 48</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Construct a frequency distribution table.</a:t>
            </a:r>
          </a:p>
          <a:p>
            <a:r>
              <a:rPr lang="en-US" sz="2400" dirty="0" smtClean="0"/>
              <a:t> Below are the scores of class Y students in the physical exam.</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1" name="Table 10"/>
          <p:cNvGraphicFramePr>
            <a:graphicFrameLocks noGrp="1"/>
          </p:cNvGraphicFramePr>
          <p:nvPr/>
        </p:nvGraphicFramePr>
        <p:xfrm>
          <a:off x="304800" y="1352550"/>
          <a:ext cx="3779520" cy="2300291"/>
        </p:xfrm>
        <a:graphic>
          <a:graphicData uri="http://schemas.openxmlformats.org/drawingml/2006/table">
            <a:tbl>
              <a:tblPr/>
              <a:tblGrid>
                <a:gridCol w="944880"/>
                <a:gridCol w="944880"/>
                <a:gridCol w="944880"/>
                <a:gridCol w="944880"/>
              </a:tblGrid>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51</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53</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50</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56</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51</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47</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61</a:t>
                      </a:r>
                      <a:endParaRPr lang="en-US" sz="200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49</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56</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52</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53</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a:solidFill>
                            <a:srgbClr val="000000"/>
                          </a:solidFill>
                          <a:latin typeface="Calibri"/>
                          <a:ea typeface="Times New Roman"/>
                          <a:cs typeface="Calibri"/>
                        </a:rPr>
                        <a:t>58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48</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54</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r>
              <a:tr h="328613">
                <a:tc>
                  <a:txBody>
                    <a:bodyPr/>
                    <a:lstStyle/>
                    <a:p>
                      <a:pPr marL="0" marR="0" algn="ctr">
                        <a:spcBef>
                          <a:spcPts val="0"/>
                        </a:spcBef>
                        <a:spcAft>
                          <a:spcPts val="0"/>
                        </a:spcAft>
                      </a:pPr>
                      <a:r>
                        <a:rPr lang="en-US" sz="2000" dirty="0">
                          <a:solidFill>
                            <a:srgbClr val="000000"/>
                          </a:solidFill>
                          <a:latin typeface="Calibri"/>
                          <a:ea typeface="Times New Roman"/>
                          <a:cs typeface="Calibri"/>
                        </a:rPr>
                        <a:t>62</a:t>
                      </a:r>
                      <a:endParaRPr lang="en-US" sz="2000" dirty="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47</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a:solidFill>
                            <a:srgbClr val="000000"/>
                          </a:solidFill>
                          <a:latin typeface="Calibri"/>
                          <a:ea typeface="Times New Roman"/>
                          <a:cs typeface="Calibri"/>
                        </a:rPr>
                        <a:t>55</a:t>
                      </a:r>
                      <a:endParaRPr lang="en-US" sz="2000">
                        <a:latin typeface="Calibri"/>
                        <a:ea typeface="Calibri"/>
                        <a:cs typeface="Times New Roman"/>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2000" dirty="0">
                          <a:solidFill>
                            <a:srgbClr val="000000"/>
                          </a:solidFill>
                          <a:latin typeface="Calibri"/>
                          <a:ea typeface="Times New Roman"/>
                          <a:cs typeface="Calibri"/>
                        </a:rPr>
                        <a:t>60</a:t>
                      </a:r>
                      <a:endParaRPr lang="en-US" sz="2000" dirty="0">
                        <a:latin typeface="Calibri"/>
                        <a:ea typeface="Calibri"/>
                        <a:cs typeface="Times New Roman"/>
                      </a:endParaRPr>
                    </a:p>
                  </a:txBody>
                  <a:tcPr marL="68580" marR="68580" marT="0" marB="0" anchor="b">
                    <a:lnL>
                      <a:noFill/>
                    </a:lnL>
                    <a:lnR>
                      <a:noFill/>
                    </a:lnR>
                    <a:lnT>
                      <a:noFill/>
                    </a:lnT>
                    <a:lnB>
                      <a:noFill/>
                    </a:lnB>
                  </a:tcPr>
                </a:tc>
              </a:tr>
            </a:tbl>
          </a:graphicData>
        </a:graphic>
      </p:graphicFrame>
      <p:sp>
        <p:nvSpPr>
          <p:cNvPr id="6" name="TextBox 5"/>
          <p:cNvSpPr txBox="1"/>
          <p:nvPr/>
        </p:nvSpPr>
        <p:spPr>
          <a:xfrm>
            <a:off x="4191000" y="1352550"/>
            <a:ext cx="4114800" cy="461665"/>
          </a:xfrm>
          <a:prstGeom prst="rect">
            <a:avLst/>
          </a:prstGeom>
          <a:noFill/>
        </p:spPr>
        <p:txBody>
          <a:bodyPr wrap="square" rtlCol="0">
            <a:spAutoFit/>
          </a:bodyPr>
          <a:lstStyle/>
          <a:p>
            <a:r>
              <a:rPr lang="en-US" sz="2400" dirty="0" smtClean="0"/>
              <a:t>f. Write down the frequency.</a:t>
            </a:r>
            <a:endParaRPr lang="en-US" sz="2400" dirty="0"/>
          </a:p>
        </p:txBody>
      </p:sp>
      <p:graphicFrame>
        <p:nvGraphicFramePr>
          <p:cNvPr id="12" name="Table 11"/>
          <p:cNvGraphicFramePr>
            <a:graphicFrameLocks noGrp="1"/>
          </p:cNvGraphicFramePr>
          <p:nvPr/>
        </p:nvGraphicFramePr>
        <p:xfrm>
          <a:off x="4495800" y="1962150"/>
          <a:ext cx="4191000" cy="2560320"/>
        </p:xfrm>
        <a:graphic>
          <a:graphicData uri="http://schemas.openxmlformats.org/drawingml/2006/table">
            <a:tbl>
              <a:tblPr/>
              <a:tblGrid>
                <a:gridCol w="2095500"/>
                <a:gridCol w="2095500"/>
              </a:tblGrid>
              <a:tr h="346228">
                <a:tc>
                  <a:txBody>
                    <a:bodyPr/>
                    <a:lstStyle/>
                    <a:p>
                      <a:pPr algn="ctr">
                        <a:spcAft>
                          <a:spcPts val="0"/>
                        </a:spcAft>
                      </a:pPr>
                      <a:r>
                        <a:rPr lang="en-US" sz="2400" dirty="0">
                          <a:latin typeface="Calibri"/>
                          <a:cs typeface="Times New Roman"/>
                        </a:rPr>
                        <a:t>Class Intervals</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a:latin typeface="Calibri"/>
                          <a:cs typeface="Times New Roman"/>
                        </a:rPr>
                        <a:t>Frequency</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dirty="0">
                          <a:latin typeface="Calibri"/>
                          <a:cs typeface="Times New Roman"/>
                        </a:rPr>
                        <a:t>45-47</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dirty="0" smtClean="0">
                          <a:latin typeface="Calibri"/>
                          <a:cs typeface="Times New Roman"/>
                        </a:rPr>
                        <a:t> </a:t>
                      </a: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48-50</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51-53</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54-56</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28">
                <a:tc>
                  <a:txBody>
                    <a:bodyPr/>
                    <a:lstStyle/>
                    <a:p>
                      <a:pPr algn="ctr">
                        <a:spcAft>
                          <a:spcPts val="0"/>
                        </a:spcAft>
                      </a:pPr>
                      <a:r>
                        <a:rPr lang="en-US" sz="2400">
                          <a:latin typeface="Calibri"/>
                          <a:cs typeface="Times New Roman"/>
                        </a:rPr>
                        <a:t>57-59</a:t>
                      </a:r>
                      <a:endParaRPr lang="en-US" sz="20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34">
                <a:tc>
                  <a:txBody>
                    <a:bodyPr/>
                    <a:lstStyle/>
                    <a:p>
                      <a:pPr algn="ctr">
                        <a:spcAft>
                          <a:spcPts val="0"/>
                        </a:spcAft>
                      </a:pPr>
                      <a:r>
                        <a:rPr lang="en-US" sz="2400" dirty="0">
                          <a:latin typeface="Calibri"/>
                          <a:cs typeface="Times New Roman"/>
                        </a:rPr>
                        <a:t>60-62</a:t>
                      </a:r>
                      <a:endParaRPr lang="en-US" sz="20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Oval 8"/>
          <p:cNvSpPr/>
          <p:nvPr/>
        </p:nvSpPr>
        <p:spPr>
          <a:xfrm>
            <a:off x="2438400" y="1733550"/>
            <a:ext cx="4572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438400" y="1352550"/>
            <a:ext cx="4572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438400" y="2038350"/>
            <a:ext cx="4572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524000" y="3333750"/>
            <a:ext cx="4572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7315200" y="2266950"/>
            <a:ext cx="533400" cy="461665"/>
          </a:xfrm>
          <a:prstGeom prst="rect">
            <a:avLst/>
          </a:prstGeom>
          <a:noFill/>
        </p:spPr>
        <p:txBody>
          <a:bodyPr wrap="square" rtlCol="0">
            <a:spAutoFit/>
          </a:bodyPr>
          <a:lstStyle/>
          <a:p>
            <a:pPr algn="ctr"/>
            <a:r>
              <a:rPr lang="en-US" sz="2400" b="1" dirty="0" smtClean="0"/>
              <a:t>4</a:t>
            </a:r>
            <a:endParaRPr lang="en-US" sz="2400" b="1" dirty="0"/>
          </a:p>
        </p:txBody>
      </p:sp>
      <p:sp>
        <p:nvSpPr>
          <p:cNvPr id="18" name="Oval 17"/>
          <p:cNvSpPr/>
          <p:nvPr/>
        </p:nvSpPr>
        <p:spPr>
          <a:xfrm>
            <a:off x="566058" y="2038350"/>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47914" y="2357664"/>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480458" y="1719036"/>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494972" y="3028950"/>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7315200" y="2647950"/>
            <a:ext cx="533400" cy="461665"/>
          </a:xfrm>
          <a:prstGeom prst="rect">
            <a:avLst/>
          </a:prstGeom>
          <a:noFill/>
        </p:spPr>
        <p:txBody>
          <a:bodyPr wrap="square" rtlCol="0">
            <a:spAutoFit/>
          </a:bodyPr>
          <a:lstStyle/>
          <a:p>
            <a:pPr algn="ctr"/>
            <a:r>
              <a:rPr lang="en-US" sz="2400" b="1" dirty="0" smtClean="0"/>
              <a:t>4</a:t>
            </a:r>
            <a:endParaRPr lang="en-US" sz="2400" b="1" dirty="0"/>
          </a:p>
        </p:txBody>
      </p:sp>
      <p:sp>
        <p:nvSpPr>
          <p:cNvPr id="25" name="Oval 24"/>
          <p:cNvSpPr/>
          <p:nvPr/>
        </p:nvSpPr>
        <p:spPr>
          <a:xfrm>
            <a:off x="1494972" y="2038350"/>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509486" y="2372178"/>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509486" y="2691492"/>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494972" y="1381578"/>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62428" y="1704522"/>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62428" y="1381578"/>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2438400" y="2375808"/>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2471058" y="2695122"/>
            <a:ext cx="457200"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315200" y="3028950"/>
            <a:ext cx="533400" cy="461665"/>
          </a:xfrm>
          <a:prstGeom prst="rect">
            <a:avLst/>
          </a:prstGeom>
          <a:noFill/>
        </p:spPr>
        <p:txBody>
          <a:bodyPr wrap="square" rtlCol="0">
            <a:spAutoFit/>
          </a:bodyPr>
          <a:lstStyle/>
          <a:p>
            <a:pPr algn="ctr"/>
            <a:r>
              <a:rPr lang="en-US" sz="2400" b="1" dirty="0" smtClean="0"/>
              <a:t>8</a:t>
            </a:r>
            <a:endParaRPr lang="en-US" sz="2400" b="1" dirty="0"/>
          </a:p>
        </p:txBody>
      </p:sp>
      <p:sp>
        <p:nvSpPr>
          <p:cNvPr id="34" name="Oval 33"/>
          <p:cNvSpPr/>
          <p:nvPr/>
        </p:nvSpPr>
        <p:spPr>
          <a:xfrm>
            <a:off x="2438400" y="3014436"/>
            <a:ext cx="457200" cy="3048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2438400" y="3366408"/>
            <a:ext cx="457200" cy="3048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47914" y="2676978"/>
            <a:ext cx="457200" cy="3048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352800" y="1733550"/>
            <a:ext cx="457200" cy="3048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352800" y="1381578"/>
            <a:ext cx="457200" cy="3048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7315200" y="3409950"/>
            <a:ext cx="533400" cy="461665"/>
          </a:xfrm>
          <a:prstGeom prst="rect">
            <a:avLst/>
          </a:prstGeom>
          <a:noFill/>
        </p:spPr>
        <p:txBody>
          <a:bodyPr wrap="square" rtlCol="0">
            <a:spAutoFit/>
          </a:bodyPr>
          <a:lstStyle/>
          <a:p>
            <a:pPr algn="ctr"/>
            <a:r>
              <a:rPr lang="en-US" sz="2400" b="1" dirty="0" smtClean="0"/>
              <a:t>5</a:t>
            </a:r>
            <a:endParaRPr lang="en-US" sz="2400" b="1" dirty="0"/>
          </a:p>
        </p:txBody>
      </p:sp>
      <p:sp>
        <p:nvSpPr>
          <p:cNvPr id="42" name="Oval 41"/>
          <p:cNvSpPr/>
          <p:nvPr/>
        </p:nvSpPr>
        <p:spPr>
          <a:xfrm>
            <a:off x="533400" y="3028950"/>
            <a:ext cx="457200" cy="3048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533400" y="3333750"/>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352800" y="2038350"/>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352800" y="2343150"/>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3352800" y="2695122"/>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7315200" y="3790950"/>
            <a:ext cx="533400" cy="461665"/>
          </a:xfrm>
          <a:prstGeom prst="rect">
            <a:avLst/>
          </a:prstGeom>
          <a:noFill/>
        </p:spPr>
        <p:txBody>
          <a:bodyPr wrap="square" rtlCol="0">
            <a:spAutoFit/>
          </a:bodyPr>
          <a:lstStyle/>
          <a:p>
            <a:pPr algn="ctr"/>
            <a:r>
              <a:rPr lang="en-US" sz="2400" b="1" dirty="0" smtClean="0"/>
              <a:t>1</a:t>
            </a:r>
            <a:endParaRPr lang="en-US" sz="2400" b="1" dirty="0"/>
          </a:p>
        </p:txBody>
      </p:sp>
      <p:sp>
        <p:nvSpPr>
          <p:cNvPr id="48" name="Oval 47"/>
          <p:cNvSpPr/>
          <p:nvPr/>
        </p:nvSpPr>
        <p:spPr>
          <a:xfrm>
            <a:off x="3352800" y="3028950"/>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3352800" y="3333750"/>
            <a:ext cx="4572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7315200" y="4167485"/>
            <a:ext cx="533400" cy="461665"/>
          </a:xfrm>
          <a:prstGeom prst="rect">
            <a:avLst/>
          </a:prstGeom>
          <a:noFill/>
        </p:spPr>
        <p:txBody>
          <a:bodyPr wrap="square" rtlCol="0">
            <a:spAutoFit/>
          </a:bodyPr>
          <a:lstStyle/>
          <a:p>
            <a:pPr algn="ctr"/>
            <a:r>
              <a:rPr lang="en-US" sz="2400" b="1" dirty="0" smtClean="0"/>
              <a:t>6</a:t>
            </a:r>
            <a:endParaRPr lang="en-US" sz="2400" b="1"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ppt_x"/>
                                          </p:val>
                                        </p:tav>
                                        <p:tav tm="100000">
                                          <p:val>
                                            <p:strVal val="#ppt_x"/>
                                          </p:val>
                                        </p:tav>
                                      </p:tavLst>
                                    </p:anim>
                                    <p:anim calcmode="lin" valueType="num">
                                      <p:cBhvr additive="base">
                                        <p:cTn id="6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ppt_x"/>
                                          </p:val>
                                        </p:tav>
                                        <p:tav tm="100000">
                                          <p:val>
                                            <p:strVal val="#ppt_x"/>
                                          </p:val>
                                        </p:tav>
                                      </p:tavLst>
                                    </p:anim>
                                    <p:anim calcmode="lin" valueType="num">
                                      <p:cBhvr additive="base">
                                        <p:cTn id="8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500" fill="hold"/>
                                        <p:tgtEl>
                                          <p:spTgt spid="29"/>
                                        </p:tgtEl>
                                        <p:attrNameLst>
                                          <p:attrName>ppt_x</p:attrName>
                                        </p:attrNameLst>
                                      </p:cBhvr>
                                      <p:tavLst>
                                        <p:tav tm="0">
                                          <p:val>
                                            <p:strVal val="#ppt_x"/>
                                          </p:val>
                                        </p:tav>
                                        <p:tav tm="100000">
                                          <p:val>
                                            <p:strVal val="#ppt_x"/>
                                          </p:val>
                                        </p:tav>
                                      </p:tavLst>
                                    </p:anim>
                                    <p:anim calcmode="lin" valueType="num">
                                      <p:cBhvr additive="base">
                                        <p:cTn id="10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fill="hold"/>
                                        <p:tgtEl>
                                          <p:spTgt spid="30"/>
                                        </p:tgtEl>
                                        <p:attrNameLst>
                                          <p:attrName>ppt_x</p:attrName>
                                        </p:attrNameLst>
                                      </p:cBhvr>
                                      <p:tavLst>
                                        <p:tav tm="0">
                                          <p:val>
                                            <p:strVal val="#ppt_x"/>
                                          </p:val>
                                        </p:tav>
                                        <p:tav tm="100000">
                                          <p:val>
                                            <p:strVal val="#ppt_x"/>
                                          </p:val>
                                        </p:tav>
                                      </p:tavLst>
                                    </p:anim>
                                    <p:anim calcmode="lin" valueType="num">
                                      <p:cBhvr additive="base">
                                        <p:cTn id="10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1"/>
                                        </p:tgtEl>
                                        <p:attrNameLst>
                                          <p:attrName>style.visibility</p:attrName>
                                        </p:attrNameLst>
                                      </p:cBhvr>
                                      <p:to>
                                        <p:strVal val="visible"/>
                                      </p:to>
                                    </p:set>
                                    <p:anim calcmode="lin" valueType="num">
                                      <p:cBhvr additive="base">
                                        <p:cTn id="113" dur="500" fill="hold"/>
                                        <p:tgtEl>
                                          <p:spTgt spid="31"/>
                                        </p:tgtEl>
                                        <p:attrNameLst>
                                          <p:attrName>ppt_x</p:attrName>
                                        </p:attrNameLst>
                                      </p:cBhvr>
                                      <p:tavLst>
                                        <p:tav tm="0">
                                          <p:val>
                                            <p:strVal val="#ppt_x"/>
                                          </p:val>
                                        </p:tav>
                                        <p:tav tm="100000">
                                          <p:val>
                                            <p:strVal val="#ppt_x"/>
                                          </p:val>
                                        </p:tav>
                                      </p:tavLst>
                                    </p:anim>
                                    <p:anim calcmode="lin" valueType="num">
                                      <p:cBhvr additive="base">
                                        <p:cTn id="1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500" fill="hold"/>
                                        <p:tgtEl>
                                          <p:spTgt spid="32"/>
                                        </p:tgtEl>
                                        <p:attrNameLst>
                                          <p:attrName>ppt_x</p:attrName>
                                        </p:attrNameLst>
                                      </p:cBhvr>
                                      <p:tavLst>
                                        <p:tav tm="0">
                                          <p:val>
                                            <p:strVal val="#ppt_x"/>
                                          </p:val>
                                        </p:tav>
                                        <p:tav tm="100000">
                                          <p:val>
                                            <p:strVal val="#ppt_x"/>
                                          </p:val>
                                        </p:tav>
                                      </p:tavLst>
                                    </p:anim>
                                    <p:anim calcmode="lin" valueType="num">
                                      <p:cBhvr additive="base">
                                        <p:cTn id="1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3"/>
                                        </p:tgtEl>
                                        <p:attrNameLst>
                                          <p:attrName>style.visibility</p:attrName>
                                        </p:attrNameLst>
                                      </p:cBhvr>
                                      <p:to>
                                        <p:strVal val="visible"/>
                                      </p:to>
                                    </p:set>
                                    <p:anim calcmode="lin" valueType="num">
                                      <p:cBhvr additive="base">
                                        <p:cTn id="125" dur="500" fill="hold"/>
                                        <p:tgtEl>
                                          <p:spTgt spid="33"/>
                                        </p:tgtEl>
                                        <p:attrNameLst>
                                          <p:attrName>ppt_x</p:attrName>
                                        </p:attrNameLst>
                                      </p:cBhvr>
                                      <p:tavLst>
                                        <p:tav tm="0">
                                          <p:val>
                                            <p:strVal val="#ppt_x"/>
                                          </p:val>
                                        </p:tav>
                                        <p:tav tm="100000">
                                          <p:val>
                                            <p:strVal val="#ppt_x"/>
                                          </p:val>
                                        </p:tav>
                                      </p:tavLst>
                                    </p:anim>
                                    <p:anim calcmode="lin" valueType="num">
                                      <p:cBhvr additive="base">
                                        <p:cTn id="1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4"/>
                                        </p:tgtEl>
                                        <p:attrNameLst>
                                          <p:attrName>style.visibility</p:attrName>
                                        </p:attrNameLst>
                                      </p:cBhvr>
                                      <p:to>
                                        <p:strVal val="visible"/>
                                      </p:to>
                                    </p:set>
                                    <p:anim calcmode="lin" valueType="num">
                                      <p:cBhvr additive="base">
                                        <p:cTn id="131" dur="500" fill="hold"/>
                                        <p:tgtEl>
                                          <p:spTgt spid="34"/>
                                        </p:tgtEl>
                                        <p:attrNameLst>
                                          <p:attrName>ppt_x</p:attrName>
                                        </p:attrNameLst>
                                      </p:cBhvr>
                                      <p:tavLst>
                                        <p:tav tm="0">
                                          <p:val>
                                            <p:strVal val="#ppt_x"/>
                                          </p:val>
                                        </p:tav>
                                        <p:tav tm="100000">
                                          <p:val>
                                            <p:strVal val="#ppt_x"/>
                                          </p:val>
                                        </p:tav>
                                      </p:tavLst>
                                    </p:anim>
                                    <p:anim calcmode="lin" valueType="num">
                                      <p:cBhvr additive="base">
                                        <p:cTn id="1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35"/>
                                        </p:tgtEl>
                                        <p:attrNameLst>
                                          <p:attrName>style.visibility</p:attrName>
                                        </p:attrNameLst>
                                      </p:cBhvr>
                                      <p:to>
                                        <p:strVal val="visible"/>
                                      </p:to>
                                    </p:set>
                                    <p:anim calcmode="lin" valueType="num">
                                      <p:cBhvr additive="base">
                                        <p:cTn id="137" dur="500" fill="hold"/>
                                        <p:tgtEl>
                                          <p:spTgt spid="35"/>
                                        </p:tgtEl>
                                        <p:attrNameLst>
                                          <p:attrName>ppt_x</p:attrName>
                                        </p:attrNameLst>
                                      </p:cBhvr>
                                      <p:tavLst>
                                        <p:tav tm="0">
                                          <p:val>
                                            <p:strVal val="#ppt_x"/>
                                          </p:val>
                                        </p:tav>
                                        <p:tav tm="100000">
                                          <p:val>
                                            <p:strVal val="#ppt_x"/>
                                          </p:val>
                                        </p:tav>
                                      </p:tavLst>
                                    </p:anim>
                                    <p:anim calcmode="lin" valueType="num">
                                      <p:cBhvr additive="base">
                                        <p:cTn id="1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6"/>
                                        </p:tgtEl>
                                        <p:attrNameLst>
                                          <p:attrName>style.visibility</p:attrName>
                                        </p:attrNameLst>
                                      </p:cBhvr>
                                      <p:to>
                                        <p:strVal val="visible"/>
                                      </p:to>
                                    </p:set>
                                    <p:anim calcmode="lin" valueType="num">
                                      <p:cBhvr additive="base">
                                        <p:cTn id="143" dur="500" fill="hold"/>
                                        <p:tgtEl>
                                          <p:spTgt spid="36"/>
                                        </p:tgtEl>
                                        <p:attrNameLst>
                                          <p:attrName>ppt_x</p:attrName>
                                        </p:attrNameLst>
                                      </p:cBhvr>
                                      <p:tavLst>
                                        <p:tav tm="0">
                                          <p:val>
                                            <p:strVal val="#ppt_x"/>
                                          </p:val>
                                        </p:tav>
                                        <p:tav tm="100000">
                                          <p:val>
                                            <p:strVal val="#ppt_x"/>
                                          </p:val>
                                        </p:tav>
                                      </p:tavLst>
                                    </p:anim>
                                    <p:anim calcmode="lin" valueType="num">
                                      <p:cBhvr additive="base">
                                        <p:cTn id="1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2" presetClass="entr" presetSubtype="4" fill="hold" grpId="0" nodeType="clickEffect">
                                  <p:stCondLst>
                                    <p:cond delay="0"/>
                                  </p:stCondLst>
                                  <p:childTnLst>
                                    <p:set>
                                      <p:cBhvr>
                                        <p:cTn id="148" dur="1" fill="hold">
                                          <p:stCondLst>
                                            <p:cond delay="0"/>
                                          </p:stCondLst>
                                        </p:cTn>
                                        <p:tgtEl>
                                          <p:spTgt spid="37"/>
                                        </p:tgtEl>
                                        <p:attrNameLst>
                                          <p:attrName>style.visibility</p:attrName>
                                        </p:attrNameLst>
                                      </p:cBhvr>
                                      <p:to>
                                        <p:strVal val="visible"/>
                                      </p:to>
                                    </p:set>
                                    <p:anim calcmode="lin" valueType="num">
                                      <p:cBhvr additive="base">
                                        <p:cTn id="149" dur="500" fill="hold"/>
                                        <p:tgtEl>
                                          <p:spTgt spid="37"/>
                                        </p:tgtEl>
                                        <p:attrNameLst>
                                          <p:attrName>ppt_x</p:attrName>
                                        </p:attrNameLst>
                                      </p:cBhvr>
                                      <p:tavLst>
                                        <p:tav tm="0">
                                          <p:val>
                                            <p:strVal val="#ppt_x"/>
                                          </p:val>
                                        </p:tav>
                                        <p:tav tm="100000">
                                          <p:val>
                                            <p:strVal val="#ppt_x"/>
                                          </p:val>
                                        </p:tav>
                                      </p:tavLst>
                                    </p:anim>
                                    <p:anim calcmode="lin" valueType="num">
                                      <p:cBhvr additive="base">
                                        <p:cTn id="15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ppt_x"/>
                                          </p:val>
                                        </p:tav>
                                        <p:tav tm="100000">
                                          <p:val>
                                            <p:strVal val="#ppt_x"/>
                                          </p:val>
                                        </p:tav>
                                      </p:tavLst>
                                    </p:anim>
                                    <p:anim calcmode="lin" valueType="num">
                                      <p:cBhvr additive="base">
                                        <p:cTn id="15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grpId="0" nodeType="clickEffect">
                                  <p:stCondLst>
                                    <p:cond delay="0"/>
                                  </p:stCondLst>
                                  <p:childTnLst>
                                    <p:set>
                                      <p:cBhvr>
                                        <p:cTn id="160" dur="1" fill="hold">
                                          <p:stCondLst>
                                            <p:cond delay="0"/>
                                          </p:stCondLst>
                                        </p:cTn>
                                        <p:tgtEl>
                                          <p:spTgt spid="39"/>
                                        </p:tgtEl>
                                        <p:attrNameLst>
                                          <p:attrName>style.visibility</p:attrName>
                                        </p:attrNameLst>
                                      </p:cBhvr>
                                      <p:to>
                                        <p:strVal val="visible"/>
                                      </p:to>
                                    </p:set>
                                    <p:anim calcmode="lin" valueType="num">
                                      <p:cBhvr additive="base">
                                        <p:cTn id="161" dur="500" fill="hold"/>
                                        <p:tgtEl>
                                          <p:spTgt spid="39"/>
                                        </p:tgtEl>
                                        <p:attrNameLst>
                                          <p:attrName>ppt_x</p:attrName>
                                        </p:attrNameLst>
                                      </p:cBhvr>
                                      <p:tavLst>
                                        <p:tav tm="0">
                                          <p:val>
                                            <p:strVal val="#ppt_x"/>
                                          </p:val>
                                        </p:tav>
                                        <p:tav tm="100000">
                                          <p:val>
                                            <p:strVal val="#ppt_x"/>
                                          </p:val>
                                        </p:tav>
                                      </p:tavLst>
                                    </p:anim>
                                    <p:anim calcmode="lin" valueType="num">
                                      <p:cBhvr additive="base">
                                        <p:cTn id="16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4" fill="hold" grpId="0" nodeType="clickEffect">
                                  <p:stCondLst>
                                    <p:cond delay="0"/>
                                  </p:stCondLst>
                                  <p:childTnLst>
                                    <p:set>
                                      <p:cBhvr>
                                        <p:cTn id="166" dur="1" fill="hold">
                                          <p:stCondLst>
                                            <p:cond delay="0"/>
                                          </p:stCondLst>
                                        </p:cTn>
                                        <p:tgtEl>
                                          <p:spTgt spid="42"/>
                                        </p:tgtEl>
                                        <p:attrNameLst>
                                          <p:attrName>style.visibility</p:attrName>
                                        </p:attrNameLst>
                                      </p:cBhvr>
                                      <p:to>
                                        <p:strVal val="visible"/>
                                      </p:to>
                                    </p:set>
                                    <p:anim calcmode="lin" valueType="num">
                                      <p:cBhvr additive="base">
                                        <p:cTn id="167" dur="500" fill="hold"/>
                                        <p:tgtEl>
                                          <p:spTgt spid="42"/>
                                        </p:tgtEl>
                                        <p:attrNameLst>
                                          <p:attrName>ppt_x</p:attrName>
                                        </p:attrNameLst>
                                      </p:cBhvr>
                                      <p:tavLst>
                                        <p:tav tm="0">
                                          <p:val>
                                            <p:strVal val="#ppt_x"/>
                                          </p:val>
                                        </p:tav>
                                        <p:tav tm="100000">
                                          <p:val>
                                            <p:strVal val="#ppt_x"/>
                                          </p:val>
                                        </p:tav>
                                      </p:tavLst>
                                    </p:anim>
                                    <p:anim calcmode="lin" valueType="num">
                                      <p:cBhvr additive="base">
                                        <p:cTn id="16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47"/>
                                        </p:tgtEl>
                                        <p:attrNameLst>
                                          <p:attrName>style.visibility</p:attrName>
                                        </p:attrNameLst>
                                      </p:cBhvr>
                                      <p:to>
                                        <p:strVal val="visible"/>
                                      </p:to>
                                    </p:set>
                                    <p:anim calcmode="lin" valueType="num">
                                      <p:cBhvr additive="base">
                                        <p:cTn id="173" dur="500" fill="hold"/>
                                        <p:tgtEl>
                                          <p:spTgt spid="47"/>
                                        </p:tgtEl>
                                        <p:attrNameLst>
                                          <p:attrName>ppt_x</p:attrName>
                                        </p:attrNameLst>
                                      </p:cBhvr>
                                      <p:tavLst>
                                        <p:tav tm="0">
                                          <p:val>
                                            <p:strVal val="#ppt_x"/>
                                          </p:val>
                                        </p:tav>
                                        <p:tav tm="100000">
                                          <p:val>
                                            <p:strVal val="#ppt_x"/>
                                          </p:val>
                                        </p:tav>
                                      </p:tavLst>
                                    </p:anim>
                                    <p:anim calcmode="lin" valueType="num">
                                      <p:cBhvr additive="base">
                                        <p:cTn id="17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nodeType="clickEffect">
                                  <p:stCondLst>
                                    <p:cond delay="0"/>
                                  </p:stCondLst>
                                  <p:childTnLst>
                                    <p:set>
                                      <p:cBhvr>
                                        <p:cTn id="178" dur="1" fill="hold">
                                          <p:stCondLst>
                                            <p:cond delay="0"/>
                                          </p:stCondLst>
                                        </p:cTn>
                                        <p:tgtEl>
                                          <p:spTgt spid="43"/>
                                        </p:tgtEl>
                                        <p:attrNameLst>
                                          <p:attrName>style.visibility</p:attrName>
                                        </p:attrNameLst>
                                      </p:cBhvr>
                                      <p:to>
                                        <p:strVal val="visible"/>
                                      </p:to>
                                    </p:set>
                                    <p:anim calcmode="lin" valueType="num">
                                      <p:cBhvr additive="base">
                                        <p:cTn id="179" dur="500" fill="hold"/>
                                        <p:tgtEl>
                                          <p:spTgt spid="43"/>
                                        </p:tgtEl>
                                        <p:attrNameLst>
                                          <p:attrName>ppt_x</p:attrName>
                                        </p:attrNameLst>
                                      </p:cBhvr>
                                      <p:tavLst>
                                        <p:tav tm="0">
                                          <p:val>
                                            <p:strVal val="#ppt_x"/>
                                          </p:val>
                                        </p:tav>
                                        <p:tav tm="100000">
                                          <p:val>
                                            <p:strVal val="#ppt_x"/>
                                          </p:val>
                                        </p:tav>
                                      </p:tavLst>
                                    </p:anim>
                                    <p:anim calcmode="lin" valueType="num">
                                      <p:cBhvr additive="base">
                                        <p:cTn id="18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2" presetClass="entr" presetSubtype="4" fill="hold" grpId="0" nodeType="clickEffect">
                                  <p:stCondLst>
                                    <p:cond delay="0"/>
                                  </p:stCondLst>
                                  <p:childTnLst>
                                    <p:set>
                                      <p:cBhvr>
                                        <p:cTn id="184" dur="1" fill="hold">
                                          <p:stCondLst>
                                            <p:cond delay="0"/>
                                          </p:stCondLst>
                                        </p:cTn>
                                        <p:tgtEl>
                                          <p:spTgt spid="44"/>
                                        </p:tgtEl>
                                        <p:attrNameLst>
                                          <p:attrName>style.visibility</p:attrName>
                                        </p:attrNameLst>
                                      </p:cBhvr>
                                      <p:to>
                                        <p:strVal val="visible"/>
                                      </p:to>
                                    </p:set>
                                    <p:anim calcmode="lin" valueType="num">
                                      <p:cBhvr additive="base">
                                        <p:cTn id="185" dur="500" fill="hold"/>
                                        <p:tgtEl>
                                          <p:spTgt spid="44"/>
                                        </p:tgtEl>
                                        <p:attrNameLst>
                                          <p:attrName>ppt_x</p:attrName>
                                        </p:attrNameLst>
                                      </p:cBhvr>
                                      <p:tavLst>
                                        <p:tav tm="0">
                                          <p:val>
                                            <p:strVal val="#ppt_x"/>
                                          </p:val>
                                        </p:tav>
                                        <p:tav tm="100000">
                                          <p:val>
                                            <p:strVal val="#ppt_x"/>
                                          </p:val>
                                        </p:tav>
                                      </p:tavLst>
                                    </p:anim>
                                    <p:anim calcmode="lin" valueType="num">
                                      <p:cBhvr additive="base">
                                        <p:cTn id="18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2" presetClass="entr" presetSubtype="4" fill="hold" grpId="0" nodeType="clickEffect">
                                  <p:stCondLst>
                                    <p:cond delay="0"/>
                                  </p:stCondLst>
                                  <p:childTnLst>
                                    <p:set>
                                      <p:cBhvr>
                                        <p:cTn id="190" dur="1" fill="hold">
                                          <p:stCondLst>
                                            <p:cond delay="0"/>
                                          </p:stCondLst>
                                        </p:cTn>
                                        <p:tgtEl>
                                          <p:spTgt spid="45"/>
                                        </p:tgtEl>
                                        <p:attrNameLst>
                                          <p:attrName>style.visibility</p:attrName>
                                        </p:attrNameLst>
                                      </p:cBhvr>
                                      <p:to>
                                        <p:strVal val="visible"/>
                                      </p:to>
                                    </p:set>
                                    <p:anim calcmode="lin" valueType="num">
                                      <p:cBhvr additive="base">
                                        <p:cTn id="191" dur="500" fill="hold"/>
                                        <p:tgtEl>
                                          <p:spTgt spid="45"/>
                                        </p:tgtEl>
                                        <p:attrNameLst>
                                          <p:attrName>ppt_x</p:attrName>
                                        </p:attrNameLst>
                                      </p:cBhvr>
                                      <p:tavLst>
                                        <p:tav tm="0">
                                          <p:val>
                                            <p:strVal val="#ppt_x"/>
                                          </p:val>
                                        </p:tav>
                                        <p:tav tm="100000">
                                          <p:val>
                                            <p:strVal val="#ppt_x"/>
                                          </p:val>
                                        </p:tav>
                                      </p:tavLst>
                                    </p:anim>
                                    <p:anim calcmode="lin" valueType="num">
                                      <p:cBhvr additive="base">
                                        <p:cTn id="19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2" presetClass="entr" presetSubtype="4" fill="hold" grpId="0" nodeType="clickEffect">
                                  <p:stCondLst>
                                    <p:cond delay="0"/>
                                  </p:stCondLst>
                                  <p:childTnLst>
                                    <p:set>
                                      <p:cBhvr>
                                        <p:cTn id="196" dur="1" fill="hold">
                                          <p:stCondLst>
                                            <p:cond delay="0"/>
                                          </p:stCondLst>
                                        </p:cTn>
                                        <p:tgtEl>
                                          <p:spTgt spid="46"/>
                                        </p:tgtEl>
                                        <p:attrNameLst>
                                          <p:attrName>style.visibility</p:attrName>
                                        </p:attrNameLst>
                                      </p:cBhvr>
                                      <p:to>
                                        <p:strVal val="visible"/>
                                      </p:to>
                                    </p:set>
                                    <p:anim calcmode="lin" valueType="num">
                                      <p:cBhvr additive="base">
                                        <p:cTn id="197" dur="500" fill="hold"/>
                                        <p:tgtEl>
                                          <p:spTgt spid="46"/>
                                        </p:tgtEl>
                                        <p:attrNameLst>
                                          <p:attrName>ppt_x</p:attrName>
                                        </p:attrNameLst>
                                      </p:cBhvr>
                                      <p:tavLst>
                                        <p:tav tm="0">
                                          <p:val>
                                            <p:strVal val="#ppt_x"/>
                                          </p:val>
                                        </p:tav>
                                        <p:tav tm="100000">
                                          <p:val>
                                            <p:strVal val="#ppt_x"/>
                                          </p:val>
                                        </p:tav>
                                      </p:tavLst>
                                    </p:anim>
                                    <p:anim calcmode="lin" valueType="num">
                                      <p:cBhvr additive="base">
                                        <p:cTn id="19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2" presetClass="entr" presetSubtype="4" fill="hold" grpId="0" nodeType="clickEffect">
                                  <p:stCondLst>
                                    <p:cond delay="0"/>
                                  </p:stCondLst>
                                  <p:childTnLst>
                                    <p:set>
                                      <p:cBhvr>
                                        <p:cTn id="202" dur="1" fill="hold">
                                          <p:stCondLst>
                                            <p:cond delay="0"/>
                                          </p:stCondLst>
                                        </p:cTn>
                                        <p:tgtEl>
                                          <p:spTgt spid="48"/>
                                        </p:tgtEl>
                                        <p:attrNameLst>
                                          <p:attrName>style.visibility</p:attrName>
                                        </p:attrNameLst>
                                      </p:cBhvr>
                                      <p:to>
                                        <p:strVal val="visible"/>
                                      </p:to>
                                    </p:set>
                                    <p:anim calcmode="lin" valueType="num">
                                      <p:cBhvr additive="base">
                                        <p:cTn id="203" dur="500" fill="hold"/>
                                        <p:tgtEl>
                                          <p:spTgt spid="48"/>
                                        </p:tgtEl>
                                        <p:attrNameLst>
                                          <p:attrName>ppt_x</p:attrName>
                                        </p:attrNameLst>
                                      </p:cBhvr>
                                      <p:tavLst>
                                        <p:tav tm="0">
                                          <p:val>
                                            <p:strVal val="#ppt_x"/>
                                          </p:val>
                                        </p:tav>
                                        <p:tav tm="100000">
                                          <p:val>
                                            <p:strVal val="#ppt_x"/>
                                          </p:val>
                                        </p:tav>
                                      </p:tavLst>
                                    </p:anim>
                                    <p:anim calcmode="lin" valueType="num">
                                      <p:cBhvr additive="base">
                                        <p:cTn id="20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05" fill="hold">
                      <p:stCondLst>
                        <p:cond delay="indefinite"/>
                      </p:stCondLst>
                      <p:childTnLst>
                        <p:par>
                          <p:cTn id="206" fill="hold">
                            <p:stCondLst>
                              <p:cond delay="0"/>
                            </p:stCondLst>
                            <p:childTnLst>
                              <p:par>
                                <p:cTn id="207" presetID="2" presetClass="entr" presetSubtype="4" fill="hold" grpId="0" nodeType="clickEffect">
                                  <p:stCondLst>
                                    <p:cond delay="0"/>
                                  </p:stCondLst>
                                  <p:childTnLst>
                                    <p:set>
                                      <p:cBhvr>
                                        <p:cTn id="208" dur="1" fill="hold">
                                          <p:stCondLst>
                                            <p:cond delay="0"/>
                                          </p:stCondLst>
                                        </p:cTn>
                                        <p:tgtEl>
                                          <p:spTgt spid="49"/>
                                        </p:tgtEl>
                                        <p:attrNameLst>
                                          <p:attrName>style.visibility</p:attrName>
                                        </p:attrNameLst>
                                      </p:cBhvr>
                                      <p:to>
                                        <p:strVal val="visible"/>
                                      </p:to>
                                    </p:set>
                                    <p:anim calcmode="lin" valueType="num">
                                      <p:cBhvr additive="base">
                                        <p:cTn id="209" dur="500" fill="hold"/>
                                        <p:tgtEl>
                                          <p:spTgt spid="49"/>
                                        </p:tgtEl>
                                        <p:attrNameLst>
                                          <p:attrName>ppt_x</p:attrName>
                                        </p:attrNameLst>
                                      </p:cBhvr>
                                      <p:tavLst>
                                        <p:tav tm="0">
                                          <p:val>
                                            <p:strVal val="#ppt_x"/>
                                          </p:val>
                                        </p:tav>
                                        <p:tav tm="100000">
                                          <p:val>
                                            <p:strVal val="#ppt_x"/>
                                          </p:val>
                                        </p:tav>
                                      </p:tavLst>
                                    </p:anim>
                                    <p:anim calcmode="lin" valueType="num">
                                      <p:cBhvr additive="base">
                                        <p:cTn id="21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1" fill="hold">
                      <p:stCondLst>
                        <p:cond delay="indefinite"/>
                      </p:stCondLst>
                      <p:childTnLst>
                        <p:par>
                          <p:cTn id="212" fill="hold">
                            <p:stCondLst>
                              <p:cond delay="0"/>
                            </p:stCondLst>
                            <p:childTnLst>
                              <p:par>
                                <p:cTn id="213" presetID="2" presetClass="entr" presetSubtype="4" fill="hold" grpId="0" nodeType="clickEffect">
                                  <p:stCondLst>
                                    <p:cond delay="0"/>
                                  </p:stCondLst>
                                  <p:childTnLst>
                                    <p:set>
                                      <p:cBhvr>
                                        <p:cTn id="214" dur="1" fill="hold">
                                          <p:stCondLst>
                                            <p:cond delay="0"/>
                                          </p:stCondLst>
                                        </p:cTn>
                                        <p:tgtEl>
                                          <p:spTgt spid="50"/>
                                        </p:tgtEl>
                                        <p:attrNameLst>
                                          <p:attrName>style.visibility</p:attrName>
                                        </p:attrNameLst>
                                      </p:cBhvr>
                                      <p:to>
                                        <p:strVal val="visible"/>
                                      </p:to>
                                    </p:set>
                                    <p:anim calcmode="lin" valueType="num">
                                      <p:cBhvr additive="base">
                                        <p:cTn id="215" dur="500" fill="hold"/>
                                        <p:tgtEl>
                                          <p:spTgt spid="50"/>
                                        </p:tgtEl>
                                        <p:attrNameLst>
                                          <p:attrName>ppt_x</p:attrName>
                                        </p:attrNameLst>
                                      </p:cBhvr>
                                      <p:tavLst>
                                        <p:tav tm="0">
                                          <p:val>
                                            <p:strVal val="#ppt_x"/>
                                          </p:val>
                                        </p:tav>
                                        <p:tav tm="100000">
                                          <p:val>
                                            <p:strVal val="#ppt_x"/>
                                          </p:val>
                                        </p:tav>
                                      </p:tavLst>
                                    </p:anim>
                                    <p:anim calcmode="lin" valueType="num">
                                      <p:cBhvr additive="base">
                                        <p:cTn id="21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nimBg="1"/>
      <p:bldP spid="10" grpId="0" animBg="1"/>
      <p:bldP spid="13" grpId="0" animBg="1"/>
      <p:bldP spid="16" grpId="0" animBg="1"/>
      <p:bldP spid="17" grpId="0"/>
      <p:bldP spid="18" grpId="0" animBg="1"/>
      <p:bldP spid="19" grpId="0" animBg="1"/>
      <p:bldP spid="20" grpId="0" animBg="1"/>
      <p:bldP spid="22" grpId="0" animBg="1"/>
      <p:bldP spid="23" grpId="0"/>
      <p:bldP spid="25" grpId="0" animBg="1"/>
      <p:bldP spid="26" grpId="0" animBg="1"/>
      <p:bldP spid="27" grpId="0" animBg="1"/>
      <p:bldP spid="28" grpId="0" animBg="1"/>
      <p:bldP spid="29" grpId="0" animBg="1"/>
      <p:bldP spid="30" grpId="0" animBg="1"/>
      <p:bldP spid="31" grpId="0" animBg="1"/>
      <p:bldP spid="32" grpId="0" animBg="1"/>
      <p:bldP spid="33" grpId="0"/>
      <p:bldP spid="34" grpId="0" animBg="1"/>
      <p:bldP spid="35" grpId="0" animBg="1"/>
      <p:bldP spid="36" grpId="0" animBg="1"/>
      <p:bldP spid="37" grpId="0" animBg="1"/>
      <p:bldP spid="38" grpId="0" animBg="1"/>
      <p:bldP spid="39" grpId="0"/>
      <p:bldP spid="42" grpId="0" animBg="1"/>
      <p:bldP spid="44" grpId="0" animBg="1"/>
      <p:bldP spid="45" grpId="0" animBg="1"/>
      <p:bldP spid="46" grpId="0" animBg="1"/>
      <p:bldP spid="47" grpId="0"/>
      <p:bldP spid="48" grpId="0" animBg="1"/>
      <p:bldP spid="49" grpId="0" animBg="1"/>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1200329"/>
          </a:xfrm>
          <a:prstGeom prst="rect">
            <a:avLst/>
          </a:prstGeom>
          <a:noFill/>
        </p:spPr>
        <p:txBody>
          <a:bodyPr wrap="square" rtlCol="0">
            <a:spAutoFit/>
          </a:bodyPr>
          <a:lstStyle/>
          <a:p>
            <a:r>
              <a:rPr lang="en-US" sz="2400" b="1" dirty="0" smtClean="0">
                <a:solidFill>
                  <a:srgbClr val="0070C0"/>
                </a:solidFill>
              </a:rPr>
              <a:t>Sample Problem 4:</a:t>
            </a:r>
            <a:r>
              <a:rPr lang="en-US" sz="2400" dirty="0" smtClean="0">
                <a:solidFill>
                  <a:srgbClr val="0070C0"/>
                </a:solidFill>
              </a:rPr>
              <a:t> </a:t>
            </a:r>
            <a:r>
              <a:rPr lang="en-US" sz="2400" dirty="0" smtClean="0"/>
              <a:t>Construct a histogram using a frequency distribution table.</a:t>
            </a:r>
          </a:p>
          <a:p>
            <a:r>
              <a:rPr lang="en-US" sz="2400" dirty="0" smtClean="0"/>
              <a:t>Below is the frequency of the stat score of class X students.</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 name="Table 5"/>
          <p:cNvGraphicFramePr>
            <a:graphicFrameLocks noGrp="1"/>
          </p:cNvGraphicFramePr>
          <p:nvPr/>
        </p:nvGraphicFramePr>
        <p:xfrm>
          <a:off x="2743200" y="1733550"/>
          <a:ext cx="3124200" cy="2757594"/>
        </p:xfrm>
        <a:graphic>
          <a:graphicData uri="http://schemas.openxmlformats.org/drawingml/2006/table">
            <a:tbl>
              <a:tblPr/>
              <a:tblGrid>
                <a:gridCol w="1562100"/>
                <a:gridCol w="1562100"/>
              </a:tblGrid>
              <a:tr h="302401">
                <a:tc>
                  <a:txBody>
                    <a:bodyPr/>
                    <a:lstStyle/>
                    <a:p>
                      <a:pPr algn="ctr">
                        <a:spcAft>
                          <a:spcPts val="0"/>
                        </a:spcAft>
                      </a:pPr>
                      <a:r>
                        <a:rPr lang="en-US" sz="2000" b="1" dirty="0">
                          <a:latin typeface="Calibri"/>
                          <a:cs typeface="Times New Roman"/>
                        </a:rPr>
                        <a:t>Class Intervals</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latin typeface="Calibri"/>
                          <a:cs typeface="Times New Roman"/>
                        </a:rPr>
                        <a:t>Frequency</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10-14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5</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dirty="0">
                          <a:latin typeface="Calibri"/>
                          <a:cs typeface="Times New Roman"/>
                        </a:rPr>
                        <a:t>15-19</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12</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20-24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14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25-29</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6</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30-34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2</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997">
                <a:tc>
                  <a:txBody>
                    <a:bodyPr/>
                    <a:lstStyle/>
                    <a:p>
                      <a:pPr algn="ctr">
                        <a:spcAft>
                          <a:spcPts val="0"/>
                        </a:spcAft>
                      </a:pPr>
                      <a:r>
                        <a:rPr lang="en-US" sz="2000">
                          <a:latin typeface="Calibri"/>
                          <a:cs typeface="Times New Roman"/>
                        </a:rPr>
                        <a:t>35-39</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997">
                <a:tc>
                  <a:txBody>
                    <a:bodyPr/>
                    <a:lstStyle/>
                    <a:p>
                      <a:pPr algn="ctr">
                        <a:spcAft>
                          <a:spcPts val="0"/>
                        </a:spcAft>
                      </a:pPr>
                      <a:r>
                        <a:rPr lang="en-US" sz="2000" b="1">
                          <a:latin typeface="Calibri"/>
                          <a:cs typeface="Times New Roman"/>
                        </a:rPr>
                        <a:t>Total</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latin typeface="Calibri"/>
                          <a:cs typeface="Times New Roman"/>
                        </a:rPr>
                        <a:t>43</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strips(down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strips(downLeft)">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700" b="1" dirty="0" smtClean="0">
                <a:latin typeface="Cambria" panose="02040503050406030204" pitchFamily="18" charset="0"/>
              </a:rPr>
              <a:t>Frequency and Histogram</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smtClean="0">
                <a:solidFill>
                  <a:srgbClr val="0070C0"/>
                </a:solidFill>
              </a:rPr>
              <a:t>Students will be able to:</a:t>
            </a:r>
          </a:p>
          <a:p>
            <a:pPr marL="0" indent="0" algn="ctr">
              <a:buNone/>
            </a:pPr>
            <a:r>
              <a:rPr lang="en-US" sz="2400" dirty="0" smtClean="0"/>
              <a:t> Classify and organize data using frequency table and histogram.</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Range</a:t>
            </a:r>
          </a:p>
          <a:p>
            <a:pPr>
              <a:buFont typeface="Symbol" panose="05050102010706020507" pitchFamily="18" charset="2"/>
              <a:buChar char="·"/>
            </a:pPr>
            <a:r>
              <a:rPr lang="en-US" sz="2400" dirty="0" smtClean="0"/>
              <a:t>Classes</a:t>
            </a:r>
          </a:p>
          <a:p>
            <a:pPr>
              <a:buFont typeface="Symbol" panose="05050102010706020507" pitchFamily="18" charset="2"/>
              <a:buChar char="·"/>
            </a:pPr>
            <a:r>
              <a:rPr lang="en-US" sz="2400" dirty="0" smtClean="0"/>
              <a:t>Frequency</a:t>
            </a:r>
          </a:p>
          <a:p>
            <a:pPr>
              <a:buFont typeface="Symbol" panose="05050102010706020507" pitchFamily="18" charset="2"/>
              <a:buChar char="·"/>
            </a:pPr>
            <a:r>
              <a:rPr lang="en-US" sz="2400" dirty="0" smtClean="0"/>
              <a:t>Histogram</a:t>
            </a:r>
          </a:p>
          <a:p>
            <a:pPr>
              <a:buFont typeface="Symbol" panose="05050102010706020507" pitchFamily="18" charset="2"/>
              <a:buChar char="·"/>
            </a:pPr>
            <a:r>
              <a:rPr lang="en-US" sz="2400" dirty="0" smtClean="0"/>
              <a:t>Intervals</a:t>
            </a:r>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28600" y="438150"/>
            <a:ext cx="8915400" cy="1200329"/>
          </a:xfrm>
          <a:prstGeom prst="rect">
            <a:avLst/>
          </a:prstGeom>
          <a:noFill/>
        </p:spPr>
        <p:txBody>
          <a:bodyPr wrap="square" rtlCol="0">
            <a:spAutoFit/>
          </a:bodyPr>
          <a:lstStyle/>
          <a:p>
            <a:r>
              <a:rPr lang="en-US" sz="2400" b="1" dirty="0" smtClean="0">
                <a:solidFill>
                  <a:srgbClr val="0070C0"/>
                </a:solidFill>
              </a:rPr>
              <a:t>Sample Problem 4:</a:t>
            </a:r>
            <a:r>
              <a:rPr lang="en-US" sz="2400" dirty="0" smtClean="0">
                <a:solidFill>
                  <a:srgbClr val="0070C0"/>
                </a:solidFill>
              </a:rPr>
              <a:t> </a:t>
            </a:r>
            <a:r>
              <a:rPr lang="en-US" sz="2400" dirty="0" smtClean="0"/>
              <a:t>Construct a histogram using a frequency distribution table.</a:t>
            </a:r>
          </a:p>
          <a:p>
            <a:r>
              <a:rPr lang="en-US" sz="2400" dirty="0" smtClean="0"/>
              <a:t>Below is the frequency of the stat score of class X students.</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 name="Table 5"/>
          <p:cNvGraphicFramePr>
            <a:graphicFrameLocks noGrp="1"/>
          </p:cNvGraphicFramePr>
          <p:nvPr/>
        </p:nvGraphicFramePr>
        <p:xfrm>
          <a:off x="304800" y="1733550"/>
          <a:ext cx="3124200" cy="2757594"/>
        </p:xfrm>
        <a:graphic>
          <a:graphicData uri="http://schemas.openxmlformats.org/drawingml/2006/table">
            <a:tbl>
              <a:tblPr/>
              <a:tblGrid>
                <a:gridCol w="1562100"/>
                <a:gridCol w="1562100"/>
              </a:tblGrid>
              <a:tr h="302401">
                <a:tc>
                  <a:txBody>
                    <a:bodyPr/>
                    <a:lstStyle/>
                    <a:p>
                      <a:pPr algn="ctr">
                        <a:spcAft>
                          <a:spcPts val="0"/>
                        </a:spcAft>
                      </a:pPr>
                      <a:r>
                        <a:rPr lang="en-US" sz="2000" b="1" dirty="0">
                          <a:latin typeface="Calibri"/>
                          <a:cs typeface="Times New Roman"/>
                        </a:rPr>
                        <a:t>Class Intervals</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latin typeface="Calibri"/>
                          <a:cs typeface="Times New Roman"/>
                        </a:rPr>
                        <a:t>Frequency</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10-14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5</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dirty="0">
                          <a:latin typeface="Calibri"/>
                          <a:cs typeface="Times New Roman"/>
                        </a:rPr>
                        <a:t>15-19</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12</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20-24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14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dirty="0">
                          <a:latin typeface="Calibri"/>
                          <a:cs typeface="Times New Roman"/>
                        </a:rPr>
                        <a:t>25-29</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6</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01">
                <a:tc>
                  <a:txBody>
                    <a:bodyPr/>
                    <a:lstStyle/>
                    <a:p>
                      <a:pPr algn="ctr">
                        <a:spcAft>
                          <a:spcPts val="0"/>
                        </a:spcAft>
                      </a:pPr>
                      <a:r>
                        <a:rPr lang="en-US" sz="2000">
                          <a:latin typeface="Calibri"/>
                          <a:cs typeface="Times New Roman"/>
                        </a:rPr>
                        <a:t>30-34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2</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997">
                <a:tc>
                  <a:txBody>
                    <a:bodyPr/>
                    <a:lstStyle/>
                    <a:p>
                      <a:pPr algn="ctr">
                        <a:spcAft>
                          <a:spcPts val="0"/>
                        </a:spcAft>
                      </a:pPr>
                      <a:r>
                        <a:rPr lang="en-US" sz="2000">
                          <a:latin typeface="Calibri"/>
                          <a:cs typeface="Times New Roman"/>
                        </a:rPr>
                        <a:t>35-39</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Calibri"/>
                          <a:cs typeface="Times New Roman"/>
                        </a:rPr>
                        <a:t>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997">
                <a:tc>
                  <a:txBody>
                    <a:bodyPr/>
                    <a:lstStyle/>
                    <a:p>
                      <a:pPr algn="ctr">
                        <a:spcAft>
                          <a:spcPts val="0"/>
                        </a:spcAft>
                      </a:pPr>
                      <a:r>
                        <a:rPr lang="en-US" sz="2000" b="1">
                          <a:latin typeface="Calibri"/>
                          <a:cs typeface="Times New Roman"/>
                        </a:rPr>
                        <a:t>Total</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latin typeface="Calibri"/>
                          <a:cs typeface="Times New Roman"/>
                        </a:rPr>
                        <a:t>43</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8" name="Straight Arrow Connector 7"/>
          <p:cNvCxnSpPr/>
          <p:nvPr/>
        </p:nvCxnSpPr>
        <p:spPr>
          <a:xfrm>
            <a:off x="4724400" y="3986886"/>
            <a:ext cx="3733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3658394" y="2920086"/>
            <a:ext cx="2132806"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724400" y="4063086"/>
            <a:ext cx="3505200" cy="338554"/>
          </a:xfrm>
          <a:prstGeom prst="rect">
            <a:avLst/>
          </a:prstGeom>
          <a:noFill/>
        </p:spPr>
        <p:txBody>
          <a:bodyPr wrap="square" rtlCol="0">
            <a:spAutoFit/>
          </a:bodyPr>
          <a:lstStyle/>
          <a:p>
            <a:r>
              <a:rPr lang="en-US" sz="1600" dirty="0" smtClean="0"/>
              <a:t>10-14  15-19  20-24  25-29  30-34  35-39</a:t>
            </a:r>
            <a:endParaRPr lang="en-US" sz="1600" dirty="0"/>
          </a:p>
        </p:txBody>
      </p:sp>
      <p:sp>
        <p:nvSpPr>
          <p:cNvPr id="17" name="TextBox 16"/>
          <p:cNvSpPr txBox="1"/>
          <p:nvPr/>
        </p:nvSpPr>
        <p:spPr>
          <a:xfrm>
            <a:off x="4267200" y="2005686"/>
            <a:ext cx="457200" cy="2123658"/>
          </a:xfrm>
          <a:prstGeom prst="rect">
            <a:avLst/>
          </a:prstGeom>
          <a:noFill/>
        </p:spPr>
        <p:txBody>
          <a:bodyPr wrap="square" rtlCol="0">
            <a:spAutoFit/>
          </a:bodyPr>
          <a:lstStyle/>
          <a:p>
            <a:r>
              <a:rPr lang="en-US" sz="1600" dirty="0" smtClean="0"/>
              <a:t>14</a:t>
            </a:r>
          </a:p>
          <a:p>
            <a:r>
              <a:rPr lang="en-US" sz="1600" dirty="0" smtClean="0"/>
              <a:t>12</a:t>
            </a:r>
          </a:p>
          <a:p>
            <a:r>
              <a:rPr lang="en-US" sz="1600" dirty="0" smtClean="0"/>
              <a:t>10</a:t>
            </a:r>
          </a:p>
          <a:p>
            <a:r>
              <a:rPr lang="en-US" sz="1600" dirty="0" smtClean="0"/>
              <a:t>8</a:t>
            </a:r>
          </a:p>
          <a:p>
            <a:r>
              <a:rPr lang="en-US" sz="1600" dirty="0" smtClean="0"/>
              <a:t>6</a:t>
            </a:r>
          </a:p>
          <a:p>
            <a:r>
              <a:rPr lang="en-US" sz="1600" dirty="0" smtClean="0"/>
              <a:t>4</a:t>
            </a:r>
          </a:p>
          <a:p>
            <a:r>
              <a:rPr lang="en-US" sz="1600" dirty="0" smtClean="0"/>
              <a:t>2</a:t>
            </a:r>
          </a:p>
          <a:p>
            <a:r>
              <a:rPr lang="en-US" sz="1600" dirty="0" smtClean="0"/>
              <a:t>0</a:t>
            </a:r>
            <a:endParaRPr lang="en-US" sz="1600" dirty="0"/>
          </a:p>
        </p:txBody>
      </p:sp>
      <p:sp>
        <p:nvSpPr>
          <p:cNvPr id="18" name="TextBox 17"/>
          <p:cNvSpPr txBox="1"/>
          <p:nvPr/>
        </p:nvSpPr>
        <p:spPr>
          <a:xfrm>
            <a:off x="5334000" y="4444086"/>
            <a:ext cx="1981200" cy="369332"/>
          </a:xfrm>
          <a:prstGeom prst="rect">
            <a:avLst/>
          </a:prstGeom>
          <a:noFill/>
        </p:spPr>
        <p:txBody>
          <a:bodyPr wrap="square" rtlCol="0">
            <a:spAutoFit/>
          </a:bodyPr>
          <a:lstStyle/>
          <a:p>
            <a:r>
              <a:rPr lang="en-US" dirty="0" smtClean="0"/>
              <a:t>Score </a:t>
            </a:r>
            <a:r>
              <a:rPr lang="en-US" dirty="0" smtClean="0"/>
              <a:t>Range in stat</a:t>
            </a:r>
            <a:endParaRPr lang="en-US" dirty="0"/>
          </a:p>
        </p:txBody>
      </p:sp>
      <p:sp>
        <p:nvSpPr>
          <p:cNvPr id="19" name="TextBox 18"/>
          <p:cNvSpPr txBox="1"/>
          <p:nvPr/>
        </p:nvSpPr>
        <p:spPr>
          <a:xfrm>
            <a:off x="3836313" y="1929486"/>
            <a:ext cx="430887" cy="2133600"/>
          </a:xfrm>
          <a:prstGeom prst="rect">
            <a:avLst/>
          </a:prstGeom>
          <a:noFill/>
        </p:spPr>
        <p:txBody>
          <a:bodyPr vert="vert270" wrap="square" rtlCol="0">
            <a:spAutoFit/>
          </a:bodyPr>
          <a:lstStyle/>
          <a:p>
            <a:r>
              <a:rPr lang="en-US" sz="1600" dirty="0" smtClean="0"/>
              <a:t>Number of Students</a:t>
            </a:r>
            <a:endParaRPr lang="en-US" sz="1600" dirty="0"/>
          </a:p>
        </p:txBody>
      </p:sp>
      <p:sp>
        <p:nvSpPr>
          <p:cNvPr id="20" name="Rectangle 19"/>
          <p:cNvSpPr/>
          <p:nvPr/>
        </p:nvSpPr>
        <p:spPr>
          <a:xfrm>
            <a:off x="4800600" y="3257550"/>
            <a:ext cx="533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334000" y="2419350"/>
            <a:ext cx="5334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867400" y="2114550"/>
            <a:ext cx="5334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400800" y="3105150"/>
            <a:ext cx="533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934200" y="3714750"/>
            <a:ext cx="533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467600" y="3409950"/>
            <a:ext cx="533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953000" y="1657350"/>
            <a:ext cx="3429000" cy="381000"/>
          </a:xfrm>
          <a:prstGeom prst="rect">
            <a:avLst/>
          </a:prstGeom>
          <a:noFill/>
        </p:spPr>
        <p:txBody>
          <a:bodyPr wrap="square" rtlCol="0">
            <a:spAutoFit/>
          </a:bodyPr>
          <a:lstStyle/>
          <a:p>
            <a:pPr algn="ctr"/>
            <a:r>
              <a:rPr lang="en-US" b="1" dirty="0" smtClean="0"/>
              <a:t>Stat Scores of Class X</a:t>
            </a:r>
            <a:endParaRPr lang="en-US" b="1"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Left)">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8" presetClass="entr" presetSubtype="12"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strips(downLeft)">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8" grpId="0"/>
      <p:bldP spid="19" grpId="0"/>
      <p:bldP spid="20" grpId="0" animBg="1"/>
      <p:bldP spid="22" grpId="0" animBg="1"/>
      <p:bldP spid="23" grpId="0" animBg="1"/>
      <p:bldP spid="24" grpId="0" animBg="1"/>
      <p:bldP spid="25" grpId="0" animBg="1"/>
      <p:bldP spid="26" grpId="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Frequency Distribution Table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554545"/>
          </a:xfrm>
          <a:prstGeom prst="rect">
            <a:avLst/>
          </a:prstGeom>
          <a:noFill/>
        </p:spPr>
        <p:txBody>
          <a:bodyPr wrap="square" rtlCol="0">
            <a:spAutoFit/>
          </a:bodyPr>
          <a:lstStyle/>
          <a:p>
            <a:pPr algn="just"/>
            <a:r>
              <a:rPr lang="en-US" sz="3200" b="1" dirty="0" smtClean="0"/>
              <a:t> 	</a:t>
            </a:r>
            <a:r>
              <a:rPr lang="en-US" sz="3200" dirty="0" smtClean="0"/>
              <a:t>A frequency distribution table is a device for organizing and presenting grouped data. It categorizes the set of observation into intervals or classes. It also tells us how many observations are in each class. </a:t>
            </a:r>
            <a:endParaRPr lang="en-US" sz="32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Steps in Constructing Frequency Distribution Table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477875"/>
          </a:xfrm>
          <a:prstGeom prst="rect">
            <a:avLst/>
          </a:prstGeom>
          <a:noFill/>
        </p:spPr>
        <p:txBody>
          <a:bodyPr wrap="square" rtlCol="0">
            <a:spAutoFit/>
          </a:bodyPr>
          <a:lstStyle/>
          <a:p>
            <a:r>
              <a:rPr lang="en-US" sz="2400" dirty="0" smtClean="0"/>
              <a:t>1. Find the range R, using the formula:</a:t>
            </a:r>
          </a:p>
          <a:p>
            <a:r>
              <a:rPr lang="en-US" sz="2400" i="1" dirty="0" smtClean="0"/>
              <a:t>R= Highest Score-Lowest Score</a:t>
            </a:r>
            <a:endParaRPr lang="en-US" sz="2400" dirty="0" smtClean="0"/>
          </a:p>
          <a:p>
            <a:r>
              <a:rPr lang="en-US" sz="2400" dirty="0" smtClean="0"/>
              <a:t>2. Compute for the number of intervals, </a:t>
            </a:r>
            <a:r>
              <a:rPr lang="en-US" sz="2400" i="1" dirty="0" smtClean="0"/>
              <a:t>n</a:t>
            </a:r>
            <a:r>
              <a:rPr lang="en-US" sz="2400" dirty="0" smtClean="0"/>
              <a:t>, by using the formula:</a:t>
            </a:r>
          </a:p>
          <a:p>
            <a:r>
              <a:rPr lang="en-US" sz="2400" i="1" dirty="0" smtClean="0"/>
              <a:t>n = 1+3.3logN</a:t>
            </a:r>
            <a:endParaRPr lang="en-US" sz="2400" dirty="0" smtClean="0"/>
          </a:p>
          <a:p>
            <a:r>
              <a:rPr lang="en-US" sz="2400" dirty="0" smtClean="0"/>
              <a:t>Where 		n = number of class intervals</a:t>
            </a:r>
          </a:p>
          <a:p>
            <a:r>
              <a:rPr lang="en-US" sz="2400" dirty="0" smtClean="0"/>
              <a:t>		N = population or total number </a:t>
            </a:r>
          </a:p>
          <a:p>
            <a:r>
              <a:rPr lang="en-US" sz="2400" dirty="0" smtClean="0"/>
              <a:t>3. Compute for the </a:t>
            </a:r>
            <a:r>
              <a:rPr lang="en-US" sz="2400" i="1" dirty="0" smtClean="0"/>
              <a:t>class size, </a:t>
            </a:r>
            <a:r>
              <a:rPr lang="en-US" sz="2400" i="1" dirty="0" err="1" smtClean="0"/>
              <a:t>i</a:t>
            </a:r>
            <a:r>
              <a:rPr lang="en-US" sz="2400" i="1" dirty="0" smtClean="0"/>
              <a:t>,</a:t>
            </a:r>
            <a:r>
              <a:rPr lang="en-US" sz="2400" dirty="0" smtClean="0"/>
              <a:t> using the formula:</a:t>
            </a:r>
          </a:p>
          <a:p>
            <a:endParaRPr lang="en-US" sz="2400" dirty="0" smtClean="0"/>
          </a:p>
          <a:p>
            <a:r>
              <a:rPr lang="en-US" sz="2400" dirty="0" smtClean="0"/>
              <a:t> </a:t>
            </a:r>
            <a:endParaRPr lang="en-US" sz="2400" dirty="0"/>
          </a:p>
        </p:txBody>
      </p:sp>
      <p:graphicFrame>
        <p:nvGraphicFramePr>
          <p:cNvPr id="137218" name="Object 2"/>
          <p:cNvGraphicFramePr>
            <a:graphicFrameLocks noChangeAspect="1"/>
          </p:cNvGraphicFramePr>
          <p:nvPr/>
        </p:nvGraphicFramePr>
        <p:xfrm>
          <a:off x="838200" y="3714750"/>
          <a:ext cx="838200" cy="896007"/>
        </p:xfrm>
        <a:graphic>
          <a:graphicData uri="http://schemas.openxmlformats.org/presentationml/2006/ole">
            <p:oleObj spid="_x0000_s137218" name="Equation" r:id="rId5" imgW="368280" imgH="393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7">
                                            <p:txEl>
                                              <p:pRg st="4" end="4"/>
                                            </p:txEl>
                                          </p:spTgt>
                                        </p:tgtEl>
                                        <p:attrNameLst>
                                          <p:attrName>style.visibility</p:attrName>
                                        </p:attrNameLst>
                                      </p:cBhvr>
                                      <p:to>
                                        <p:strVal val="visible"/>
                                      </p:to>
                                    </p:set>
                                    <p:animEffect transition="in" filter="strips(downLeft)">
                                      <p:cBhvr>
                                        <p:cTn id="32" dur="500"/>
                                        <p:tgtEl>
                                          <p:spTgt spid="1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7">
                                            <p:txEl>
                                              <p:pRg st="5" end="5"/>
                                            </p:txEl>
                                          </p:spTgt>
                                        </p:tgtEl>
                                        <p:attrNameLst>
                                          <p:attrName>style.visibility</p:attrName>
                                        </p:attrNameLst>
                                      </p:cBhvr>
                                      <p:to>
                                        <p:strVal val="visible"/>
                                      </p:to>
                                    </p:set>
                                    <p:animEffect transition="in" filter="strips(downLeft)">
                                      <p:cBhvr>
                                        <p:cTn id="37" dur="500"/>
                                        <p:tgtEl>
                                          <p:spTgt spid="1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7">
                                            <p:txEl>
                                              <p:pRg st="6" end="6"/>
                                            </p:txEl>
                                          </p:spTgt>
                                        </p:tgtEl>
                                        <p:attrNameLst>
                                          <p:attrName>style.visibility</p:attrName>
                                        </p:attrNameLst>
                                      </p:cBhvr>
                                      <p:to>
                                        <p:strVal val="visible"/>
                                      </p:to>
                                    </p:set>
                                    <p:animEffect transition="in" filter="strips(downLeft)">
                                      <p:cBhvr>
                                        <p:cTn id="42" dur="500"/>
                                        <p:tgtEl>
                                          <p:spTgt spid="17">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37218"/>
                                        </p:tgtEl>
                                        <p:attrNameLst>
                                          <p:attrName>style.visibility</p:attrName>
                                        </p:attrNameLst>
                                      </p:cBhvr>
                                      <p:to>
                                        <p:strVal val="visible"/>
                                      </p:to>
                                    </p:set>
                                    <p:animEffect transition="in" filter="strips(downLeft)">
                                      <p:cBhvr>
                                        <p:cTn id="47" dur="5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Steps in Constructing Frequency Distribution Table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381000" y="971550"/>
            <a:ext cx="8305800" cy="3693319"/>
          </a:xfrm>
          <a:prstGeom prst="rect">
            <a:avLst/>
          </a:prstGeom>
          <a:noFill/>
        </p:spPr>
        <p:txBody>
          <a:bodyPr wrap="square" rtlCol="0">
            <a:spAutoFit/>
          </a:bodyPr>
          <a:lstStyle/>
          <a:p>
            <a:pPr algn="just"/>
            <a:r>
              <a:rPr lang="en-US" sz="2400" dirty="0" smtClean="0"/>
              <a:t>4. Using the lowest score as a lower limit, add  to obtain the higher limit of the desired class interval.</a:t>
            </a:r>
          </a:p>
          <a:p>
            <a:pPr algn="just"/>
            <a:r>
              <a:rPr lang="en-US" sz="2400" dirty="0" smtClean="0"/>
              <a:t>5. The lower limit of the second interval may be obtained by adding the class size to the lower limit of the first interval. Add  to the result to obtain the higher limit of the second interval. </a:t>
            </a:r>
          </a:p>
          <a:p>
            <a:pPr algn="just"/>
            <a:r>
              <a:rPr lang="en-US" sz="2400" dirty="0" smtClean="0"/>
              <a:t>6. Repeat step 5 to obtain the third class interval, and so on, and so forth.</a:t>
            </a:r>
          </a:p>
          <a:p>
            <a:pPr algn="just"/>
            <a:r>
              <a:rPr lang="en-US" sz="2400" dirty="0" smtClean="0"/>
              <a:t> 7. When the </a:t>
            </a:r>
            <a:r>
              <a:rPr lang="en-US" sz="2400" i="1" dirty="0" smtClean="0"/>
              <a:t>n</a:t>
            </a:r>
            <a:r>
              <a:rPr lang="en-US" sz="2400" dirty="0" smtClean="0"/>
              <a:t> class intervals are completed, determine the frequency for each class interval by counting the elements.</a:t>
            </a:r>
          </a:p>
          <a:p>
            <a:pPr algn="just"/>
            <a:endParaRPr lang="en-US"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strips(down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strips(downLeft)">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strips(downLeft)">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strips(downLeft)">
                                      <p:cBhvr>
                                        <p:cTn id="2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Histogram</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algn="just"/>
            <a:r>
              <a:rPr lang="en-US" sz="3200" b="1" dirty="0" smtClean="0"/>
              <a:t> 	</a:t>
            </a:r>
            <a:r>
              <a:rPr lang="en-US" sz="3200" dirty="0" smtClean="0"/>
              <a:t> A histogram is a type of graph where classes are labeled along the horizontal line while the class frequencies are along the vertical line. The height of the rectangles drawn adjacent to each other depicts the number of observations or the frequency of a particular class.</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Steps in Constructing Histogram</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08543"/>
          </a:xfrm>
          <a:prstGeom prst="rect">
            <a:avLst/>
          </a:prstGeom>
          <a:noFill/>
        </p:spPr>
        <p:txBody>
          <a:bodyPr wrap="square" rtlCol="0">
            <a:spAutoFit/>
          </a:bodyPr>
          <a:lstStyle/>
          <a:p>
            <a:pPr algn="just"/>
            <a:r>
              <a:rPr lang="en-US" sz="2800" dirty="0" smtClean="0"/>
              <a:t>1. Complete frequency table first.</a:t>
            </a:r>
          </a:p>
          <a:p>
            <a:pPr algn="just"/>
            <a:r>
              <a:rPr lang="en-US" sz="2800" dirty="0" smtClean="0"/>
              <a:t>2. The maximum frequency suggests the value of the vertical scale; O is at the bottom.</a:t>
            </a:r>
          </a:p>
          <a:p>
            <a:pPr algn="just"/>
            <a:r>
              <a:rPr lang="en-US" sz="2800" dirty="0" smtClean="0"/>
              <a:t>3. The horizontal scale is designed to accommodate all the classes of the frequency table.</a:t>
            </a:r>
          </a:p>
          <a:p>
            <a:pPr algn="just"/>
            <a:r>
              <a:rPr lang="en-US" sz="2800" dirty="0" smtClean="0"/>
              <a:t>4. Each class and frequency is represented by a box; with no space between the box.</a:t>
            </a:r>
            <a:endParaRPr lang="en-US" sz="28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 name="Table 5"/>
          <p:cNvGraphicFramePr>
            <a:graphicFrameLocks noGrp="1"/>
          </p:cNvGraphicFramePr>
          <p:nvPr/>
        </p:nvGraphicFramePr>
        <p:xfrm>
          <a:off x="2209800" y="1276350"/>
          <a:ext cx="4267200" cy="2971800"/>
        </p:xfrm>
        <a:graphic>
          <a:graphicData uri="http://schemas.openxmlformats.org/drawingml/2006/table">
            <a:tbl>
              <a:tblPr/>
              <a:tblGrid>
                <a:gridCol w="2133600"/>
                <a:gridCol w="2133600"/>
              </a:tblGrid>
              <a:tr h="247650">
                <a:tc>
                  <a:txBody>
                    <a:bodyPr/>
                    <a:lstStyle/>
                    <a:p>
                      <a:pPr algn="ctr">
                        <a:spcAft>
                          <a:spcPts val="0"/>
                        </a:spcAft>
                      </a:pPr>
                      <a:r>
                        <a:rPr lang="en-US" sz="1600" b="1" dirty="0">
                          <a:latin typeface="Calibri"/>
                          <a:cs typeface="Times New Roman"/>
                        </a:rPr>
                        <a:t>Class intervals</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Frequency</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91-100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latin typeface="Calibri"/>
                          <a:cs typeface="Times New Roman"/>
                        </a:rPr>
                        <a:t>1</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81-90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71-80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61-70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51-60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41-50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13</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31-40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21-30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11-20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b="1">
                          <a:latin typeface="Calibri"/>
                          <a:cs typeface="Times New Roman"/>
                        </a:rPr>
                        <a:t>Total</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54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Frequency and Histogram</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 name="Table 5"/>
          <p:cNvGraphicFramePr>
            <a:graphicFrameLocks noGrp="1"/>
          </p:cNvGraphicFramePr>
          <p:nvPr/>
        </p:nvGraphicFramePr>
        <p:xfrm>
          <a:off x="381000" y="1276350"/>
          <a:ext cx="2971800" cy="2971800"/>
        </p:xfrm>
        <a:graphic>
          <a:graphicData uri="http://schemas.openxmlformats.org/drawingml/2006/table">
            <a:tbl>
              <a:tblPr/>
              <a:tblGrid>
                <a:gridCol w="1485900"/>
                <a:gridCol w="1485900"/>
              </a:tblGrid>
              <a:tr h="247650">
                <a:tc>
                  <a:txBody>
                    <a:bodyPr/>
                    <a:lstStyle/>
                    <a:p>
                      <a:pPr algn="ctr">
                        <a:spcAft>
                          <a:spcPts val="0"/>
                        </a:spcAft>
                      </a:pPr>
                      <a:r>
                        <a:rPr lang="en-US" sz="1600" b="1" dirty="0">
                          <a:latin typeface="Calibri"/>
                          <a:cs typeface="Times New Roman"/>
                        </a:rPr>
                        <a:t>Class intervals</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Frequency</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91-100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dirty="0">
                          <a:latin typeface="Calibri"/>
                          <a:cs typeface="Times New Roman"/>
                        </a:rPr>
                        <a:t>81-90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71-80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61-70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51-60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10</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41-50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13</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31-40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21-30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5</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11-20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2</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a:latin typeface="Calibri"/>
                          <a:cs typeface="Times New Roman"/>
                        </a:rPr>
                        <a:t>1-10</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latin typeface="Calibri"/>
                          <a:cs typeface="Times New Roman"/>
                        </a:rPr>
                        <a:t>1</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650">
                <a:tc>
                  <a:txBody>
                    <a:bodyPr/>
                    <a:lstStyle/>
                    <a:p>
                      <a:pPr algn="ctr">
                        <a:spcAft>
                          <a:spcPts val="0"/>
                        </a:spcAft>
                      </a:pPr>
                      <a:r>
                        <a:rPr lang="en-US" sz="1600" b="1">
                          <a:latin typeface="Calibri"/>
                          <a:cs typeface="Times New Roman"/>
                        </a:rPr>
                        <a:t>Total</a:t>
                      </a:r>
                      <a:endParaRPr lang="en-US" sz="14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54</a:t>
                      </a:r>
                      <a:endParaRPr lang="en-US" sz="14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3505200" y="1276350"/>
            <a:ext cx="5257800" cy="1815882"/>
          </a:xfrm>
          <a:prstGeom prst="rect">
            <a:avLst/>
          </a:prstGeom>
          <a:noFill/>
        </p:spPr>
        <p:txBody>
          <a:bodyPr wrap="square" rtlCol="0">
            <a:spAutoFit/>
          </a:bodyPr>
          <a:lstStyle/>
          <a:p>
            <a:pPr marL="457200" indent="-457200">
              <a:buAutoNum type="alphaLcPeriod"/>
            </a:pPr>
            <a:r>
              <a:rPr lang="en-US" sz="2400" dirty="0" smtClean="0"/>
              <a:t>If the passing score is 50, how many students pass the math exam? And how many failed?</a:t>
            </a:r>
          </a:p>
          <a:p>
            <a:pPr marL="457200" indent="-457200">
              <a:buAutoNum type="alphaLcPeriod"/>
            </a:pPr>
            <a:endParaRPr lang="en-US" sz="2000" dirty="0" smtClean="0"/>
          </a:p>
          <a:p>
            <a:pPr marL="457200" indent="-457200"/>
            <a:endParaRPr lang="en-US" sz="2000" dirty="0" smtClean="0"/>
          </a:p>
        </p:txBody>
      </p:sp>
      <p:sp>
        <p:nvSpPr>
          <p:cNvPr id="8" name="TextBox 7"/>
          <p:cNvSpPr txBox="1"/>
          <p:nvPr/>
        </p:nvSpPr>
        <p:spPr>
          <a:xfrm>
            <a:off x="3886200" y="2724150"/>
            <a:ext cx="4495800" cy="461665"/>
          </a:xfrm>
          <a:prstGeom prst="rect">
            <a:avLst/>
          </a:prstGeom>
          <a:solidFill>
            <a:srgbClr val="FFFFCC"/>
          </a:solidFill>
        </p:spPr>
        <p:txBody>
          <a:bodyPr wrap="square" rtlCol="0">
            <a:spAutoFit/>
          </a:bodyPr>
          <a:lstStyle/>
          <a:p>
            <a:pPr algn="ctr"/>
            <a:r>
              <a:rPr lang="en-US" sz="2400" dirty="0" smtClean="0"/>
              <a:t>22 passed and 37 failed the exam</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686</TotalTime>
  <Words>1184</Words>
  <Application>Microsoft Office PowerPoint</Application>
  <PresentationFormat>On-screen Show (16:9)</PresentationFormat>
  <Paragraphs>401</Paragraphs>
  <Slides>20</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Office Theme</vt:lpstr>
      <vt:lpstr>Equation</vt:lpstr>
      <vt:lpstr>Frequency and Histogram</vt:lpstr>
      <vt:lpstr>Frequency and Histogram</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180</cp:revision>
  <dcterms:created xsi:type="dcterms:W3CDTF">2016-12-20T05:05:08Z</dcterms:created>
  <dcterms:modified xsi:type="dcterms:W3CDTF">2017-02-12T23:56:15Z</dcterms:modified>
</cp:coreProperties>
</file>